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52"/>
  </p:notesMasterIdLst>
  <p:sldIdLst>
    <p:sldId id="257" r:id="rId5"/>
    <p:sldId id="256" r:id="rId6"/>
    <p:sldId id="276" r:id="rId7"/>
    <p:sldId id="286" r:id="rId8"/>
    <p:sldId id="258" r:id="rId9"/>
    <p:sldId id="262" r:id="rId10"/>
    <p:sldId id="277" r:id="rId11"/>
    <p:sldId id="313" r:id="rId12"/>
    <p:sldId id="314" r:id="rId13"/>
    <p:sldId id="287" r:id="rId14"/>
    <p:sldId id="290" r:id="rId15"/>
    <p:sldId id="283" r:id="rId16"/>
    <p:sldId id="315" r:id="rId17"/>
    <p:sldId id="316" r:id="rId18"/>
    <p:sldId id="318" r:id="rId19"/>
    <p:sldId id="319" r:id="rId20"/>
    <p:sldId id="263" r:id="rId21"/>
    <p:sldId id="298" r:id="rId22"/>
    <p:sldId id="299" r:id="rId23"/>
    <p:sldId id="300" r:id="rId24"/>
    <p:sldId id="291" r:id="rId25"/>
    <p:sldId id="301" r:id="rId26"/>
    <p:sldId id="310" r:id="rId27"/>
    <p:sldId id="322" r:id="rId28"/>
    <p:sldId id="321" r:id="rId29"/>
    <p:sldId id="324" r:id="rId30"/>
    <p:sldId id="309" r:id="rId31"/>
    <p:sldId id="325" r:id="rId32"/>
    <p:sldId id="307" r:id="rId33"/>
    <p:sldId id="302" r:id="rId34"/>
    <p:sldId id="327" r:id="rId35"/>
    <p:sldId id="303" r:id="rId36"/>
    <p:sldId id="294" r:id="rId37"/>
    <p:sldId id="326" r:id="rId38"/>
    <p:sldId id="328" r:id="rId39"/>
    <p:sldId id="329" r:id="rId40"/>
    <p:sldId id="311" r:id="rId41"/>
    <p:sldId id="330" r:id="rId42"/>
    <p:sldId id="331" r:id="rId43"/>
    <p:sldId id="332" r:id="rId44"/>
    <p:sldId id="284" r:id="rId45"/>
    <p:sldId id="285" r:id="rId46"/>
    <p:sldId id="261" r:id="rId47"/>
    <p:sldId id="312" r:id="rId48"/>
    <p:sldId id="333" r:id="rId49"/>
    <p:sldId id="334" r:id="rId50"/>
    <p:sldId id="275" r:id="rId51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94581073-339D-7858-7B16-31D2E7FE4F26}" name="장혜원" initials="장" userId="장혜원" providerId="Non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074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E20C8DB-1C3F-4CD3-87BE-7A483643CF0A}" v="8" dt="2022-06-20T13:14:53.839"/>
    <p1510:client id="{4DE09009-B371-D752-F6DE-F85C0905DF80}" v="7" dt="2022-06-20T15:42:13.070"/>
    <p1510:client id="{94F77C06-048C-4963-A6DD-9370948E7B81}" v="4028" dt="2022-06-20T16:35:17.159"/>
    <p1510:client id="{EC66CE37-788C-3E51-E33C-521387683271}" v="88" dt="2022-06-20T16:27:45.41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0564" autoAdjust="0"/>
    <p:restoredTop sz="94507"/>
  </p:normalViewPr>
  <p:slideViewPr>
    <p:cSldViewPr snapToGrid="0">
      <p:cViewPr varScale="1">
        <p:scale>
          <a:sx n="53" d="100"/>
          <a:sy n="53" d="100"/>
        </p:scale>
        <p:origin x="115" y="101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presProps" Target="presProps.xml"/><Relationship Id="rId58" Type="http://schemas.microsoft.com/office/2018/10/relationships/authors" Target="author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microsoft.com/office/2015/10/relationships/revisionInfo" Target="revisionInfo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F5B54-2C6C-41AF-92EE-25DC821E54BE}" type="datetimeFigureOut">
              <a:rPr lang="ko-KR" altLang="en-US" smtClean="0"/>
              <a:t>2022-06-23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490EA4-B25D-4729-89FC-E12E38543D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28337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490EA4-B25D-4729-89FC-E12E38543D28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76722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490EA4-B25D-4729-89FC-E12E38543D28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11691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490EA4-B25D-4729-89FC-E12E38543D28}" type="slidenum">
              <a:rPr lang="ko-KR" altLang="en-US" smtClean="0">
                <a:solidFill>
                  <a:prstClr val="black"/>
                </a:solidFill>
              </a:rPr>
              <a:pPr/>
              <a:t>29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38491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490EA4-B25D-4729-89FC-E12E38543D28}" type="slidenum">
              <a:rPr lang="ko-KR" altLang="en-US" smtClean="0">
                <a:solidFill>
                  <a:prstClr val="black"/>
                </a:solidFill>
              </a:rPr>
              <a:pPr/>
              <a:t>37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06496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490EA4-B25D-4729-89FC-E12E38543D28}" type="slidenum">
              <a:rPr lang="ko-KR" altLang="en-US" smtClean="0">
                <a:solidFill>
                  <a:prstClr val="black"/>
                </a:solidFill>
              </a:rPr>
              <a:pPr/>
              <a:t>39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85914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490EA4-B25D-4729-89FC-E12E38543D28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37982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6/23/2022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6/23/2022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6/23/2022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sv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55.gif"/><Relationship Id="rId4" Type="http://schemas.openxmlformats.org/officeDocument/2006/relationships/image" Target="../media/image54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6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6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79.png"/><Relationship Id="rId4" Type="http://schemas.openxmlformats.org/officeDocument/2006/relationships/image" Target="../media/image7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7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0.png"/><Relationship Id="rId7" Type="http://schemas.openxmlformats.org/officeDocument/2006/relationships/image" Target="../media/image9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9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7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10.png"/><Relationship Id="rId7" Type="http://schemas.openxmlformats.org/officeDocument/2006/relationships/image" Target="../media/image14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jpeg"/><Relationship Id="rId5" Type="http://schemas.openxmlformats.org/officeDocument/2006/relationships/image" Target="../media/image12.png"/><Relationship Id="rId4" Type="http://schemas.openxmlformats.org/officeDocument/2006/relationships/image" Target="../media/image11.jpg"/><Relationship Id="rId9" Type="http://schemas.openxmlformats.org/officeDocument/2006/relationships/image" Target="../media/image16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sv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sv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0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svg"/><Relationship Id="rId18" Type="http://schemas.openxmlformats.org/officeDocument/2006/relationships/image" Target="../media/image3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17" Type="http://schemas.openxmlformats.org/officeDocument/2006/relationships/image" Target="../media/image32.svg"/><Relationship Id="rId2" Type="http://schemas.openxmlformats.org/officeDocument/2006/relationships/image" Target="../media/image12.png"/><Relationship Id="rId16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5" Type="http://schemas.openxmlformats.org/officeDocument/2006/relationships/image" Target="../media/image30.svg"/><Relationship Id="rId10" Type="http://schemas.openxmlformats.org/officeDocument/2006/relationships/image" Target="../media/image25.png"/><Relationship Id="rId19" Type="http://schemas.openxmlformats.org/officeDocument/2006/relationships/image" Target="../media/image34.svg"/><Relationship Id="rId4" Type="http://schemas.openxmlformats.org/officeDocument/2006/relationships/image" Target="../media/image19.png"/><Relationship Id="rId9" Type="http://schemas.openxmlformats.org/officeDocument/2006/relationships/image" Target="../media/image24.png"/><Relationship Id="rId14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3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12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래픽 6" descr="옷걸이 윤곽선">
            <a:extLst>
              <a:ext uri="{FF2B5EF4-FFF2-40B4-BE49-F238E27FC236}">
                <a16:creationId xmlns:a16="http://schemas.microsoft.com/office/drawing/2014/main" id="{8D6580C9-D760-CD3C-E22F-EB488497D2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91600" y="-190500"/>
            <a:ext cx="9000000" cy="900000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773830" y="7734300"/>
            <a:ext cx="1260337" cy="1546768"/>
            <a:chOff x="1773830" y="7433373"/>
            <a:chExt cx="1260337" cy="154676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73830" y="7433373"/>
              <a:ext cx="1260337" cy="154676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358463" y="7734300"/>
            <a:ext cx="1260337" cy="1546768"/>
            <a:chOff x="3358463" y="7433373"/>
            <a:chExt cx="1260337" cy="154676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358463" y="7433373"/>
              <a:ext cx="1260337" cy="154676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943097" y="7734300"/>
            <a:ext cx="1260337" cy="1546768"/>
            <a:chOff x="4943097" y="7433373"/>
            <a:chExt cx="1260337" cy="154676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943097" y="7433373"/>
              <a:ext cx="1260337" cy="1546768"/>
            </a:xfrm>
            <a:prstGeom prst="rect">
              <a:avLst/>
            </a:prstGeom>
          </p:spPr>
        </p:pic>
      </p:grpSp>
      <p:sp>
        <p:nvSpPr>
          <p:cNvPr id="13" name="TextBox 12"/>
          <p:cNvSpPr txBox="1"/>
          <p:nvPr/>
        </p:nvSpPr>
        <p:spPr>
          <a:xfrm>
            <a:off x="7734300" y="4893320"/>
            <a:ext cx="2514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/>
              <a:t>Team MAKER</a:t>
            </a:r>
            <a:endParaRPr lang="ko-KR" altLang="en-US" sz="9600"/>
          </a:p>
        </p:txBody>
      </p:sp>
      <p:sp>
        <p:nvSpPr>
          <p:cNvPr id="14" name="TextBox 2">
            <a:extLst>
              <a:ext uri="{FF2B5EF4-FFF2-40B4-BE49-F238E27FC236}">
                <a16:creationId xmlns:a16="http://schemas.microsoft.com/office/drawing/2014/main" id="{F05A4A22-026B-CDB3-54F5-5A5816773025}"/>
              </a:ext>
            </a:extLst>
          </p:cNvPr>
          <p:cNvSpPr txBox="1"/>
          <p:nvPr/>
        </p:nvSpPr>
        <p:spPr>
          <a:xfrm>
            <a:off x="4419600" y="5219700"/>
            <a:ext cx="914400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0" kern="0" spc="-400">
                <a:solidFill>
                  <a:srgbClr val="EC573B"/>
                </a:solidFill>
                <a:latin typeface="S-Core Dream 6 Bold" pitchFamily="34" charset="0"/>
              </a:rPr>
              <a:t>HANGER</a:t>
            </a:r>
            <a:endParaRPr lang="en-US" altLang="ko-KR" sz="120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6">
            <a:extLst>
              <a:ext uri="{FF2B5EF4-FFF2-40B4-BE49-F238E27FC236}">
                <a16:creationId xmlns:a16="http://schemas.microsoft.com/office/drawing/2014/main" id="{2993F113-2703-8205-23A6-BFC1B5DC45DA}"/>
              </a:ext>
            </a:extLst>
          </p:cNvPr>
          <p:cNvGrpSpPr/>
          <p:nvPr/>
        </p:nvGrpSpPr>
        <p:grpSpPr>
          <a:xfrm>
            <a:off x="509272" y="516086"/>
            <a:ext cx="17267166" cy="6937664"/>
            <a:chOff x="-430674" y="-1567443"/>
            <a:chExt cx="19150416" cy="7620886"/>
          </a:xfrm>
        </p:grpSpPr>
        <p:pic>
          <p:nvPicPr>
            <p:cNvPr id="2" name="Object 1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30674" y="-1567443"/>
              <a:ext cx="19150416" cy="7620886"/>
            </a:xfrm>
            <a:prstGeom prst="rect">
              <a:avLst/>
            </a:prstGeom>
          </p:spPr>
        </p:pic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30297" y="282090"/>
              <a:ext cx="806850" cy="649059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943925" y="282090"/>
              <a:ext cx="757154" cy="649059"/>
            </a:xfrm>
            <a:prstGeom prst="rect">
              <a:avLst/>
            </a:prstGeom>
          </p:spPr>
        </p:pic>
      </p:grpSp>
      <p:grpSp>
        <p:nvGrpSpPr>
          <p:cNvPr id="1001" name="그룹 1001"/>
          <p:cNvGrpSpPr/>
          <p:nvPr/>
        </p:nvGrpSpPr>
        <p:grpSpPr>
          <a:xfrm>
            <a:off x="5041644" y="6164433"/>
            <a:ext cx="8202423" cy="3904597"/>
            <a:chOff x="4234464" y="5014085"/>
            <a:chExt cx="9816785" cy="46997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234464" y="5014085"/>
              <a:ext cx="9816785" cy="4699786"/>
            </a:xfrm>
            <a:prstGeom prst="rect">
              <a:avLst/>
            </a:prstGeom>
          </p:spPr>
        </p:pic>
      </p:grpSp>
      <p:sp>
        <p:nvSpPr>
          <p:cNvPr id="10" name="Object 38">
            <a:extLst>
              <a:ext uri="{FF2B5EF4-FFF2-40B4-BE49-F238E27FC236}">
                <a16:creationId xmlns:a16="http://schemas.microsoft.com/office/drawing/2014/main" id="{4287F9B5-E7FD-0E5C-843E-0B969E44FFF6}"/>
              </a:ext>
            </a:extLst>
          </p:cNvPr>
          <p:cNvSpPr txBox="1"/>
          <p:nvPr/>
        </p:nvSpPr>
        <p:spPr>
          <a:xfrm>
            <a:off x="16834814" y="330993"/>
            <a:ext cx="1356857" cy="10464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6200" kern="0" spc="-200">
                <a:solidFill>
                  <a:srgbClr val="000000"/>
                </a:solidFill>
                <a:latin typeface="THECandybarmiri" pitchFamily="34" charset="0"/>
                <a:cs typeface="THECandybarmiri" pitchFamily="34" charset="0"/>
              </a:rPr>
              <a:t>03</a:t>
            </a:r>
            <a:endParaRPr lang="en-US"/>
          </a:p>
        </p:txBody>
      </p:sp>
      <p:sp>
        <p:nvSpPr>
          <p:cNvPr id="11" name="Object 39">
            <a:extLst>
              <a:ext uri="{FF2B5EF4-FFF2-40B4-BE49-F238E27FC236}">
                <a16:creationId xmlns:a16="http://schemas.microsoft.com/office/drawing/2014/main" id="{E0CA2227-7D4F-BFFE-D1E2-EC9441A9D214}"/>
              </a:ext>
            </a:extLst>
          </p:cNvPr>
          <p:cNvSpPr txBox="1"/>
          <p:nvPr/>
        </p:nvSpPr>
        <p:spPr>
          <a:xfrm>
            <a:off x="10958946" y="496926"/>
            <a:ext cx="5742986" cy="6309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3500" kern="0" spc="-300">
                <a:solidFill>
                  <a:srgbClr val="000000"/>
                </a:solidFill>
                <a:latin typeface="THECandybarmiri" pitchFamily="34" charset="0"/>
              </a:rPr>
              <a:t>요구사항 명세서 </a:t>
            </a:r>
            <a:r>
              <a:rPr lang="en-US" altLang="ko-KR" sz="3500" kern="0" spc="-300">
                <a:solidFill>
                  <a:srgbClr val="000000"/>
                </a:solidFill>
                <a:latin typeface="THECandybarmiri" pitchFamily="34" charset="0"/>
              </a:rPr>
              <a:t>– </a:t>
            </a:r>
            <a:r>
              <a:rPr lang="ko-KR" altLang="en-US" sz="3500" kern="0" spc="-300">
                <a:solidFill>
                  <a:srgbClr val="000000"/>
                </a:solidFill>
                <a:latin typeface="THECandybarmiri" pitchFamily="34" charset="0"/>
              </a:rPr>
              <a:t>사용자 분석</a:t>
            </a:r>
            <a:endParaRPr lang="en-US"/>
          </a:p>
        </p:txBody>
      </p:sp>
      <p:grpSp>
        <p:nvGrpSpPr>
          <p:cNvPr id="12" name="그룹 1010">
            <a:extLst>
              <a:ext uri="{FF2B5EF4-FFF2-40B4-BE49-F238E27FC236}">
                <a16:creationId xmlns:a16="http://schemas.microsoft.com/office/drawing/2014/main" id="{B9058659-7C1A-1639-E481-664366C2BCE3}"/>
              </a:ext>
            </a:extLst>
          </p:cNvPr>
          <p:cNvGrpSpPr/>
          <p:nvPr/>
        </p:nvGrpSpPr>
        <p:grpSpPr>
          <a:xfrm>
            <a:off x="11236037" y="1127868"/>
            <a:ext cx="5465894" cy="45719"/>
            <a:chOff x="15861594" y="1161905"/>
            <a:chExt cx="840336" cy="54262"/>
          </a:xfrm>
        </p:grpSpPr>
        <p:pic>
          <p:nvPicPr>
            <p:cNvPr id="13" name="Object 40">
              <a:extLst>
                <a:ext uri="{FF2B5EF4-FFF2-40B4-BE49-F238E27FC236}">
                  <a16:creationId xmlns:a16="http://schemas.microsoft.com/office/drawing/2014/main" id="{ECB9130E-AAB4-649D-644D-677EF05A322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355568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807E18B3-20D8-C816-D732-2171024ADA31}"/>
              </a:ext>
            </a:extLst>
          </p:cNvPr>
          <p:cNvSpPr/>
          <p:nvPr/>
        </p:nvSpPr>
        <p:spPr>
          <a:xfrm>
            <a:off x="1105469" y="1377433"/>
            <a:ext cx="15967879" cy="8626375"/>
          </a:xfrm>
          <a:prstGeom prst="rect">
            <a:avLst/>
          </a:prstGeom>
          <a:noFill/>
          <a:ln w="57150">
            <a:solidFill>
              <a:srgbClr val="5387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Object 38">
            <a:extLst>
              <a:ext uri="{FF2B5EF4-FFF2-40B4-BE49-F238E27FC236}">
                <a16:creationId xmlns:a16="http://schemas.microsoft.com/office/drawing/2014/main" id="{ECD94C36-5A2B-81E7-3343-B036557FBE39}"/>
              </a:ext>
            </a:extLst>
          </p:cNvPr>
          <p:cNvSpPr txBox="1"/>
          <p:nvPr/>
        </p:nvSpPr>
        <p:spPr>
          <a:xfrm>
            <a:off x="16834814" y="330993"/>
            <a:ext cx="1356857" cy="10464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6200" kern="0" spc="-200">
                <a:solidFill>
                  <a:srgbClr val="000000"/>
                </a:solidFill>
                <a:latin typeface="THECandybarmiri" pitchFamily="34" charset="0"/>
                <a:cs typeface="THECandybarmiri" pitchFamily="34" charset="0"/>
              </a:rPr>
              <a:t>03</a:t>
            </a:r>
            <a:endParaRPr lang="en-US"/>
          </a:p>
        </p:txBody>
      </p:sp>
      <p:sp>
        <p:nvSpPr>
          <p:cNvPr id="9" name="Object 39">
            <a:extLst>
              <a:ext uri="{FF2B5EF4-FFF2-40B4-BE49-F238E27FC236}">
                <a16:creationId xmlns:a16="http://schemas.microsoft.com/office/drawing/2014/main" id="{F94677AF-18DA-6746-6EEE-19936D6F76FD}"/>
              </a:ext>
            </a:extLst>
          </p:cNvPr>
          <p:cNvSpPr txBox="1"/>
          <p:nvPr/>
        </p:nvSpPr>
        <p:spPr>
          <a:xfrm>
            <a:off x="8908473" y="496926"/>
            <a:ext cx="7793459" cy="6309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3500" kern="0" spc="-300">
                <a:solidFill>
                  <a:srgbClr val="000000"/>
                </a:solidFill>
                <a:latin typeface="THECandybarmiri" pitchFamily="34" charset="0"/>
              </a:rPr>
              <a:t>요구사항 명세서 </a:t>
            </a:r>
            <a:r>
              <a:rPr lang="en-US" altLang="ko-KR" sz="3500" kern="0" spc="-300">
                <a:solidFill>
                  <a:srgbClr val="000000"/>
                </a:solidFill>
                <a:latin typeface="THECandybarmiri" pitchFamily="34" charset="0"/>
              </a:rPr>
              <a:t>–  </a:t>
            </a:r>
            <a:r>
              <a:rPr lang="ko-KR" altLang="en-US" sz="3500" kern="0" spc="-300">
                <a:solidFill>
                  <a:srgbClr val="000000"/>
                </a:solidFill>
                <a:latin typeface="THECandybarmiri" pitchFamily="34" charset="0"/>
              </a:rPr>
              <a:t>유스케이스 다이어그램</a:t>
            </a:r>
            <a:endParaRPr lang="en-US"/>
          </a:p>
        </p:txBody>
      </p:sp>
      <p:grpSp>
        <p:nvGrpSpPr>
          <p:cNvPr id="10" name="그룹 1010">
            <a:extLst>
              <a:ext uri="{FF2B5EF4-FFF2-40B4-BE49-F238E27FC236}">
                <a16:creationId xmlns:a16="http://schemas.microsoft.com/office/drawing/2014/main" id="{F9671ABE-1836-40BD-208D-BFBC820DB56E}"/>
              </a:ext>
            </a:extLst>
          </p:cNvPr>
          <p:cNvGrpSpPr/>
          <p:nvPr/>
        </p:nvGrpSpPr>
        <p:grpSpPr>
          <a:xfrm>
            <a:off x="9254836" y="1127868"/>
            <a:ext cx="7447095" cy="45719"/>
            <a:chOff x="15861594" y="1161905"/>
            <a:chExt cx="840336" cy="54262"/>
          </a:xfrm>
        </p:grpSpPr>
        <p:pic>
          <p:nvPicPr>
            <p:cNvPr id="11" name="Object 40">
              <a:extLst>
                <a:ext uri="{FF2B5EF4-FFF2-40B4-BE49-F238E27FC236}">
                  <a16:creationId xmlns:a16="http://schemas.microsoft.com/office/drawing/2014/main" id="{B6A34DEC-516E-8E86-3285-8ED567E00C2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5322" y="1480308"/>
            <a:ext cx="15588025" cy="8339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851904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E3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64609" y="2641342"/>
            <a:ext cx="7061029" cy="501675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32000" kern="0" spc="-1000">
                <a:solidFill>
                  <a:srgbClr val="FFFFFF"/>
                </a:solidFill>
                <a:latin typeface="THECandybarmiri"/>
              </a:rPr>
              <a:t>04</a:t>
            </a:r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096728" y="5448185"/>
            <a:ext cx="12572370" cy="113877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6800" b="1" kern="0" spc="-700">
                <a:solidFill>
                  <a:prstClr val="black"/>
                </a:solidFill>
                <a:latin typeface="+mj-lt"/>
              </a:rPr>
              <a:t>설계</a:t>
            </a:r>
            <a:endParaRPr lang="en-US" altLang="ko-KR" sz="6800" kern="0" spc="-700">
              <a:solidFill>
                <a:prstClr val="black"/>
              </a:solidFill>
              <a:latin typeface="+mj-lt"/>
            </a:endParaRPr>
          </a:p>
        </p:txBody>
      </p:sp>
      <p:pic>
        <p:nvPicPr>
          <p:cNvPr id="4" name="그래픽 4" descr="아키텍처 단색으로 채워진">
            <a:extLst>
              <a:ext uri="{FF2B5EF4-FFF2-40B4-BE49-F238E27FC236}">
                <a16:creationId xmlns:a16="http://schemas.microsoft.com/office/drawing/2014/main" id="{F833B1BC-DDEA-A8A5-9D96-1151CCC65E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630400" y="7048500"/>
            <a:ext cx="2520000" cy="25200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D715A157-8E4B-B663-F066-0743F2EBF234}"/>
              </a:ext>
            </a:extLst>
          </p:cNvPr>
          <p:cNvSpPr txBox="1"/>
          <p:nvPr/>
        </p:nvSpPr>
        <p:spPr>
          <a:xfrm flipH="1">
            <a:off x="6158916" y="6842492"/>
            <a:ext cx="597016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>
                <a:solidFill>
                  <a:prstClr val="black"/>
                </a:solidFill>
                <a:latin typeface="+mn-ea"/>
              </a:rPr>
              <a:t>클래스 다이어그램</a:t>
            </a:r>
            <a:endParaRPr lang="en-US" altLang="ko-KR" sz="2000" b="1">
              <a:solidFill>
                <a:prstClr val="black"/>
              </a:solidFill>
              <a:latin typeface="+mn-ea"/>
            </a:endParaRPr>
          </a:p>
          <a:p>
            <a:r>
              <a:rPr lang="en-US" altLang="ko-KR" sz="2000" b="1">
                <a:solidFill>
                  <a:prstClr val="black"/>
                </a:solidFill>
                <a:latin typeface="+mn-ea"/>
              </a:rPr>
              <a:t>	- </a:t>
            </a:r>
            <a:r>
              <a:rPr lang="ko-KR" altLang="en-US" sz="2000" b="1">
                <a:solidFill>
                  <a:prstClr val="black"/>
                </a:solidFill>
                <a:latin typeface="+mn-ea"/>
              </a:rPr>
              <a:t>안드로이드</a:t>
            </a:r>
            <a:endParaRPr lang="en-US" altLang="ko-KR" sz="2400">
              <a:solidFill>
                <a:prstClr val="black"/>
              </a:solidFill>
            </a:endParaRPr>
          </a:p>
          <a:p>
            <a:r>
              <a:rPr lang="en-US" altLang="ko-KR" sz="2400">
                <a:solidFill>
                  <a:prstClr val="black"/>
                </a:solidFill>
              </a:rPr>
              <a:t>	</a:t>
            </a:r>
            <a:r>
              <a:rPr lang="en-US" altLang="ko-KR" sz="2000" b="1">
                <a:solidFill>
                  <a:prstClr val="black"/>
                </a:solidFill>
                <a:latin typeface="+mn-ea"/>
              </a:rPr>
              <a:t>- </a:t>
            </a:r>
            <a:r>
              <a:rPr lang="ko-KR" altLang="en-US" sz="2000" b="1">
                <a:solidFill>
                  <a:prstClr val="black"/>
                </a:solidFill>
                <a:latin typeface="+mn-ea"/>
              </a:rPr>
              <a:t>서버</a:t>
            </a:r>
            <a:endParaRPr lang="en-US" altLang="ko-KR" sz="2400">
              <a:solidFill>
                <a:prstClr val="black"/>
              </a:solidFill>
            </a:endParaRPr>
          </a:p>
          <a:p>
            <a:endParaRPr lang="en-US" altLang="ko-KR" sz="2400">
              <a:solidFill>
                <a:prstClr val="black"/>
              </a:solidFill>
            </a:endParaRPr>
          </a:p>
          <a:p>
            <a:r>
              <a:rPr lang="ko-KR" altLang="en-US" sz="2000" b="1">
                <a:solidFill>
                  <a:prstClr val="black"/>
                </a:solidFill>
                <a:latin typeface="+mn-ea"/>
              </a:rPr>
              <a:t>시퀀스 다이어그램</a:t>
            </a:r>
            <a:endParaRPr lang="ko-KR" altLang="en-US" sz="24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22924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ATABASE] MySQL이란 + 명령어">
            <a:extLst>
              <a:ext uri="{FF2B5EF4-FFF2-40B4-BE49-F238E27FC236}">
                <a16:creationId xmlns:a16="http://schemas.microsoft.com/office/drawing/2014/main" id="{37F2EA3A-729C-9FF8-EAB8-A8A59D24F9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62352" y="3442004"/>
            <a:ext cx="3638189" cy="1877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DF4717D-A6FD-9573-DC52-6874EE267519}"/>
              </a:ext>
            </a:extLst>
          </p:cNvPr>
          <p:cNvSpPr txBox="1"/>
          <p:nvPr/>
        </p:nvSpPr>
        <p:spPr>
          <a:xfrm>
            <a:off x="14889829" y="5640779"/>
            <a:ext cx="62877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x-none" sz="3000" dirty="0"/>
              <a:t>DB</a:t>
            </a:r>
            <a:r>
              <a:rPr kumimoji="1" lang="en-US" altLang="x-none" dirty="0"/>
              <a:t> </a:t>
            </a:r>
            <a:endParaRPr kumimoji="1" lang="x-none" altLang="en-US" dirty="0"/>
          </a:p>
        </p:txBody>
      </p:sp>
      <p:pic>
        <p:nvPicPr>
          <p:cNvPr id="1028" name="Picture 4" descr="Spring] Spring Framework란? 기본 개념 핵심 정리">
            <a:extLst>
              <a:ext uri="{FF2B5EF4-FFF2-40B4-BE49-F238E27FC236}">
                <a16:creationId xmlns:a16="http://schemas.microsoft.com/office/drawing/2014/main" id="{3DBB75DD-ABFC-2787-05F3-A7FC86223A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5501" y="3042147"/>
            <a:ext cx="4072863" cy="2840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4C3B42D-E106-59A4-5E8B-21A36C22896E}"/>
              </a:ext>
            </a:extLst>
          </p:cNvPr>
          <p:cNvSpPr txBox="1"/>
          <p:nvPr/>
        </p:nvSpPr>
        <p:spPr>
          <a:xfrm>
            <a:off x="8145086" y="5640779"/>
            <a:ext cx="125368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x-none" sz="3000" dirty="0"/>
              <a:t>Server</a:t>
            </a:r>
            <a:r>
              <a:rPr kumimoji="1" lang="en-US" altLang="x-none" dirty="0"/>
              <a:t> </a:t>
            </a:r>
            <a:endParaRPr kumimoji="1" lang="x-none" altLang="en-US" dirty="0"/>
          </a:p>
        </p:txBody>
      </p:sp>
      <p:pic>
        <p:nvPicPr>
          <p:cNvPr id="1030" name="Picture 6" descr="안드로이드] 플랫폼 버전별 API 레벨 및 버전코드 정리 (20.08.01 updated)">
            <a:extLst>
              <a:ext uri="{FF2B5EF4-FFF2-40B4-BE49-F238E27FC236}">
                <a16:creationId xmlns:a16="http://schemas.microsoft.com/office/drawing/2014/main" id="{1E55652F-9B64-ADA2-EC82-2338C32B9B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189" y="3250625"/>
            <a:ext cx="3525559" cy="2346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F3671B2-8293-73C4-EA23-6B006487ED80}"/>
              </a:ext>
            </a:extLst>
          </p:cNvPr>
          <p:cNvSpPr txBox="1"/>
          <p:nvPr/>
        </p:nvSpPr>
        <p:spPr>
          <a:xfrm>
            <a:off x="2344096" y="5634904"/>
            <a:ext cx="12536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x-none" sz="3000" dirty="0"/>
              <a:t>Client</a:t>
            </a:r>
          </a:p>
          <a:p>
            <a:r>
              <a:rPr kumimoji="1" lang="en-US" altLang="x-none" dirty="0"/>
              <a:t> </a:t>
            </a:r>
            <a:endParaRPr kumimoji="1" lang="x-none" altLang="en-US" dirty="0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90A4C54C-66B4-D008-FE5B-04B12053B98F}"/>
              </a:ext>
            </a:extLst>
          </p:cNvPr>
          <p:cNvCxnSpPr>
            <a:cxnSpLocks/>
          </p:cNvCxnSpPr>
          <p:nvPr/>
        </p:nvCxnSpPr>
        <p:spPr>
          <a:xfrm flipV="1">
            <a:off x="4794751" y="4444537"/>
            <a:ext cx="1643457" cy="15280"/>
          </a:xfrm>
          <a:prstGeom prst="straightConnector1">
            <a:avLst/>
          </a:prstGeom>
          <a:ln w="12700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2" name="Picture 8" descr="공공데이터 : 관악구청">
            <a:extLst>
              <a:ext uri="{FF2B5EF4-FFF2-40B4-BE49-F238E27FC236}">
                <a16:creationId xmlns:a16="http://schemas.microsoft.com/office/drawing/2014/main" id="{C25CFB67-BD9C-5CDF-4EAF-4FC1609C6F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3966" y="7376131"/>
            <a:ext cx="4175929" cy="2913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7E5FBAF9-0B97-702F-94E4-9413C03EF608}"/>
              </a:ext>
            </a:extLst>
          </p:cNvPr>
          <p:cNvSpPr/>
          <p:nvPr/>
        </p:nvSpPr>
        <p:spPr>
          <a:xfrm>
            <a:off x="659218" y="1996692"/>
            <a:ext cx="16969563" cy="4657061"/>
          </a:xfrm>
          <a:prstGeom prst="round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21254BB-1C84-A716-E86C-F08CB6DDCE36}"/>
              </a:ext>
            </a:extLst>
          </p:cNvPr>
          <p:cNvSpPr txBox="1"/>
          <p:nvPr/>
        </p:nvSpPr>
        <p:spPr>
          <a:xfrm>
            <a:off x="7391041" y="2165477"/>
            <a:ext cx="276178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x-none" sz="4000" dirty="0"/>
              <a:t>Architecture</a:t>
            </a:r>
            <a:endParaRPr kumimoji="1" lang="x-none" altLang="en-US" sz="4000" dirty="0"/>
          </a:p>
        </p:txBody>
      </p:sp>
      <p:sp>
        <p:nvSpPr>
          <p:cNvPr id="32" name="Object 5">
            <a:extLst>
              <a:ext uri="{FF2B5EF4-FFF2-40B4-BE49-F238E27FC236}">
                <a16:creationId xmlns:a16="http://schemas.microsoft.com/office/drawing/2014/main" id="{06611171-E373-9734-BC4A-34F73FD83677}"/>
              </a:ext>
            </a:extLst>
          </p:cNvPr>
          <p:cNvSpPr txBox="1"/>
          <p:nvPr/>
        </p:nvSpPr>
        <p:spPr>
          <a:xfrm>
            <a:off x="16834814" y="330993"/>
            <a:ext cx="1356857" cy="10464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6200" kern="0" spc="-200" dirty="0">
                <a:solidFill>
                  <a:srgbClr val="000000"/>
                </a:solidFill>
                <a:latin typeface="THECandybarmiri" pitchFamily="34" charset="0"/>
                <a:cs typeface="THECandybarmiri" pitchFamily="34" charset="0"/>
              </a:rPr>
              <a:t>04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40" name="Object 6">
            <a:extLst>
              <a:ext uri="{FF2B5EF4-FFF2-40B4-BE49-F238E27FC236}">
                <a16:creationId xmlns:a16="http://schemas.microsoft.com/office/drawing/2014/main" id="{4A7D6EBC-16AA-45EF-A3D4-235A57C98B0B}"/>
              </a:ext>
            </a:extLst>
          </p:cNvPr>
          <p:cNvSpPr txBox="1"/>
          <p:nvPr/>
        </p:nvSpPr>
        <p:spPr>
          <a:xfrm>
            <a:off x="12317582" y="496926"/>
            <a:ext cx="4384349" cy="6309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3500" kern="0" spc="-300" dirty="0">
                <a:solidFill>
                  <a:srgbClr val="000000"/>
                </a:solidFill>
                <a:latin typeface="THECandybarmiri" pitchFamily="34" charset="0"/>
                <a:cs typeface="THECandybarmiri" pitchFamily="34" charset="0"/>
              </a:rPr>
              <a:t>Architecture</a:t>
            </a:r>
          </a:p>
        </p:txBody>
      </p:sp>
      <p:grpSp>
        <p:nvGrpSpPr>
          <p:cNvPr id="41" name="그룹 1002">
            <a:extLst>
              <a:ext uri="{FF2B5EF4-FFF2-40B4-BE49-F238E27FC236}">
                <a16:creationId xmlns:a16="http://schemas.microsoft.com/office/drawing/2014/main" id="{78526C1B-D250-8016-0B4A-462A345A4459}"/>
              </a:ext>
            </a:extLst>
          </p:cNvPr>
          <p:cNvGrpSpPr/>
          <p:nvPr/>
        </p:nvGrpSpPr>
        <p:grpSpPr>
          <a:xfrm flipV="1">
            <a:off x="14736726" y="1116185"/>
            <a:ext cx="1965204" cy="45719"/>
            <a:chOff x="15861594" y="1161905"/>
            <a:chExt cx="840336" cy="54262"/>
          </a:xfrm>
        </p:grpSpPr>
        <p:pic>
          <p:nvPicPr>
            <p:cNvPr id="42" name="Object 7">
              <a:extLst>
                <a:ext uri="{FF2B5EF4-FFF2-40B4-BE49-F238E27FC236}">
                  <a16:creationId xmlns:a16="http://schemas.microsoft.com/office/drawing/2014/main" id="{2E6A766C-FC25-C193-4C83-576E69BA1F3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96919A55-EFBF-ED78-F272-67EB928016EE}"/>
              </a:ext>
            </a:extLst>
          </p:cNvPr>
          <p:cNvCxnSpPr/>
          <p:nvPr/>
        </p:nvCxnSpPr>
        <p:spPr>
          <a:xfrm>
            <a:off x="8410877" y="6951465"/>
            <a:ext cx="0" cy="1148316"/>
          </a:xfrm>
          <a:prstGeom prst="straightConnector1">
            <a:avLst/>
          </a:prstGeom>
          <a:ln w="12700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84F26459-E686-2A7C-9BA1-9B39B5DBF99D}"/>
              </a:ext>
            </a:extLst>
          </p:cNvPr>
          <p:cNvCxnSpPr>
            <a:cxnSpLocks/>
          </p:cNvCxnSpPr>
          <p:nvPr/>
        </p:nvCxnSpPr>
        <p:spPr>
          <a:xfrm flipH="1">
            <a:off x="4785425" y="5088169"/>
            <a:ext cx="1643457" cy="14400"/>
          </a:xfrm>
          <a:prstGeom prst="straightConnector1">
            <a:avLst/>
          </a:prstGeom>
          <a:ln w="12700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9502C7F8-E468-FCAA-2A58-17FAB968D898}"/>
              </a:ext>
            </a:extLst>
          </p:cNvPr>
          <p:cNvCxnSpPr>
            <a:cxnSpLocks/>
          </p:cNvCxnSpPr>
          <p:nvPr/>
        </p:nvCxnSpPr>
        <p:spPr>
          <a:xfrm flipV="1">
            <a:off x="9080203" y="6951465"/>
            <a:ext cx="0" cy="1148316"/>
          </a:xfrm>
          <a:prstGeom prst="straightConnector1">
            <a:avLst/>
          </a:prstGeom>
          <a:ln w="12700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DC3715A4-AC1F-E72F-A5F4-0EBBECB8FC5C}"/>
              </a:ext>
            </a:extLst>
          </p:cNvPr>
          <p:cNvCxnSpPr>
            <a:cxnSpLocks/>
          </p:cNvCxnSpPr>
          <p:nvPr/>
        </p:nvCxnSpPr>
        <p:spPr>
          <a:xfrm flipV="1">
            <a:off x="11105657" y="4429257"/>
            <a:ext cx="1643457" cy="15280"/>
          </a:xfrm>
          <a:prstGeom prst="straightConnector1">
            <a:avLst/>
          </a:prstGeom>
          <a:ln w="12700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FE8DCCA5-8CE1-B3F1-647B-5E8B6493AD45}"/>
              </a:ext>
            </a:extLst>
          </p:cNvPr>
          <p:cNvCxnSpPr>
            <a:cxnSpLocks/>
          </p:cNvCxnSpPr>
          <p:nvPr/>
        </p:nvCxnSpPr>
        <p:spPr>
          <a:xfrm flipH="1">
            <a:off x="11090655" y="5089338"/>
            <a:ext cx="1643457" cy="14400"/>
          </a:xfrm>
          <a:prstGeom prst="straightConnector1">
            <a:avLst/>
          </a:prstGeom>
          <a:ln w="12700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45414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5">
            <a:extLst>
              <a:ext uri="{FF2B5EF4-FFF2-40B4-BE49-F238E27FC236}">
                <a16:creationId xmlns:a16="http://schemas.microsoft.com/office/drawing/2014/main" id="{328DBB85-58E8-3B1B-8022-7CE431C24346}"/>
              </a:ext>
            </a:extLst>
          </p:cNvPr>
          <p:cNvSpPr txBox="1"/>
          <p:nvPr/>
        </p:nvSpPr>
        <p:spPr>
          <a:xfrm>
            <a:off x="16834814" y="330993"/>
            <a:ext cx="1356857" cy="10464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6200" kern="0" spc="-200" dirty="0">
                <a:solidFill>
                  <a:srgbClr val="000000"/>
                </a:solidFill>
                <a:latin typeface="THECandybarmiri" pitchFamily="34" charset="0"/>
                <a:cs typeface="THECandybarmiri" pitchFamily="34" charset="0"/>
              </a:rPr>
              <a:t>04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Object 6">
            <a:extLst>
              <a:ext uri="{FF2B5EF4-FFF2-40B4-BE49-F238E27FC236}">
                <a16:creationId xmlns:a16="http://schemas.microsoft.com/office/drawing/2014/main" id="{E90B06AE-C67F-3651-3705-583B6C59CED7}"/>
              </a:ext>
            </a:extLst>
          </p:cNvPr>
          <p:cNvSpPr txBox="1"/>
          <p:nvPr/>
        </p:nvSpPr>
        <p:spPr>
          <a:xfrm>
            <a:off x="12317582" y="496926"/>
            <a:ext cx="4384349" cy="6309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3500" kern="0" spc="-300" dirty="0">
                <a:solidFill>
                  <a:srgbClr val="000000"/>
                </a:solidFill>
                <a:latin typeface="THECandybarmiri" pitchFamily="34" charset="0"/>
                <a:cs typeface="THECandybarmiri" pitchFamily="34" charset="0"/>
              </a:rPr>
              <a:t>API DOCS</a:t>
            </a:r>
          </a:p>
        </p:txBody>
      </p:sp>
      <p:grpSp>
        <p:nvGrpSpPr>
          <p:cNvPr id="6" name="그룹 1002">
            <a:extLst>
              <a:ext uri="{FF2B5EF4-FFF2-40B4-BE49-F238E27FC236}">
                <a16:creationId xmlns:a16="http://schemas.microsoft.com/office/drawing/2014/main" id="{457B5528-3307-5E5A-86E2-3D3E2523F400}"/>
              </a:ext>
            </a:extLst>
          </p:cNvPr>
          <p:cNvGrpSpPr/>
          <p:nvPr/>
        </p:nvGrpSpPr>
        <p:grpSpPr>
          <a:xfrm flipV="1">
            <a:off x="15183293" y="1116184"/>
            <a:ext cx="1518637" cy="45719"/>
            <a:chOff x="15861594" y="1161905"/>
            <a:chExt cx="840336" cy="54262"/>
          </a:xfrm>
        </p:grpSpPr>
        <p:pic>
          <p:nvPicPr>
            <p:cNvPr id="7" name="Object 7">
              <a:extLst>
                <a:ext uri="{FF2B5EF4-FFF2-40B4-BE49-F238E27FC236}">
                  <a16:creationId xmlns:a16="http://schemas.microsoft.com/office/drawing/2014/main" id="{53EC5EB1-D3C8-E2BA-9128-15ADA3951BE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  <p:pic>
        <p:nvPicPr>
          <p:cNvPr id="11" name="그림 10" descr="테이블이(가) 표시된 사진&#10;&#10;자동 생성된 설명">
            <a:extLst>
              <a:ext uri="{FF2B5EF4-FFF2-40B4-BE49-F238E27FC236}">
                <a16:creationId xmlns:a16="http://schemas.microsoft.com/office/drawing/2014/main" id="{C1C02C94-7321-C655-F131-114311FBC0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835" y="4832480"/>
            <a:ext cx="7150100" cy="2832100"/>
          </a:xfrm>
          <a:prstGeom prst="rect">
            <a:avLst/>
          </a:prstGeom>
          <a:solidFill>
            <a:schemeClr val="tx1"/>
          </a:solidFill>
          <a:ln>
            <a:noFill/>
          </a:ln>
        </p:spPr>
      </p:pic>
      <p:pic>
        <p:nvPicPr>
          <p:cNvPr id="15" name="그림 14" descr="테이블이(가) 표시된 사진&#10;&#10;자동 생성된 설명">
            <a:extLst>
              <a:ext uri="{FF2B5EF4-FFF2-40B4-BE49-F238E27FC236}">
                <a16:creationId xmlns:a16="http://schemas.microsoft.com/office/drawing/2014/main" id="{6D6C4762-AAC2-B2AD-C3A4-B4E9CB575C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835" y="1795260"/>
            <a:ext cx="7175500" cy="2616200"/>
          </a:xfrm>
          <a:prstGeom prst="rect">
            <a:avLst/>
          </a:prstGeom>
        </p:spPr>
      </p:pic>
      <p:pic>
        <p:nvPicPr>
          <p:cNvPr id="17" name="그림 16" descr="텍스트이(가) 표시된 사진&#10;&#10;자동 생성된 설명">
            <a:extLst>
              <a:ext uri="{FF2B5EF4-FFF2-40B4-BE49-F238E27FC236}">
                <a16:creationId xmlns:a16="http://schemas.microsoft.com/office/drawing/2014/main" id="{999EA416-F9AB-364C-5AEF-5EDC248009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835" y="8196526"/>
            <a:ext cx="7150100" cy="927100"/>
          </a:xfrm>
          <a:prstGeom prst="rect">
            <a:avLst/>
          </a:prstGeom>
        </p:spPr>
      </p:pic>
      <p:pic>
        <p:nvPicPr>
          <p:cNvPr id="21" name="그림 20" descr="텍스트이(가) 표시된 사진&#10;&#10;자동 생성된 설명">
            <a:extLst>
              <a:ext uri="{FF2B5EF4-FFF2-40B4-BE49-F238E27FC236}">
                <a16:creationId xmlns:a16="http://schemas.microsoft.com/office/drawing/2014/main" id="{0AD07D26-6650-0CED-B89E-C803ABF5400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4614" y="2006600"/>
            <a:ext cx="6794500" cy="3136900"/>
          </a:xfrm>
          <a:prstGeom prst="rect">
            <a:avLst/>
          </a:prstGeom>
        </p:spPr>
      </p:pic>
      <p:pic>
        <p:nvPicPr>
          <p:cNvPr id="23" name="그림 22" descr="텍스트이(가) 표시된 사진&#10;&#10;자동 생성된 설명">
            <a:extLst>
              <a:ext uri="{FF2B5EF4-FFF2-40B4-BE49-F238E27FC236}">
                <a16:creationId xmlns:a16="http://schemas.microsoft.com/office/drawing/2014/main" id="{A7A96D69-B08E-631F-5D1B-3B48D573495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1914" y="5746672"/>
            <a:ext cx="6807200" cy="34290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7BE99B01-CF7E-7DED-DBEE-D72B237B35F7}"/>
              </a:ext>
            </a:extLst>
          </p:cNvPr>
          <p:cNvSpPr txBox="1"/>
          <p:nvPr/>
        </p:nvSpPr>
        <p:spPr>
          <a:xfrm>
            <a:off x="1032835" y="1351051"/>
            <a:ext cx="998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x-none" dirty="0"/>
              <a:t>API Docs</a:t>
            </a:r>
            <a:endParaRPr kumimoji="1" lang="x-none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985DAAC-5580-01C5-8709-8645DD74F707}"/>
              </a:ext>
            </a:extLst>
          </p:cNvPr>
          <p:cNvSpPr txBox="1"/>
          <p:nvPr/>
        </p:nvSpPr>
        <p:spPr>
          <a:xfrm>
            <a:off x="9654614" y="1335682"/>
            <a:ext cx="1754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x-none" altLang="en-US" dirty="0"/>
              <a:t>로그인</a:t>
            </a:r>
            <a:r>
              <a:rPr kumimoji="1" lang="ko-KR" altLang="en-US" dirty="0"/>
              <a:t> 하기 </a:t>
            </a:r>
            <a:r>
              <a:rPr kumimoji="1" lang="en-US" altLang="ko-KR" dirty="0"/>
              <a:t>API</a:t>
            </a:r>
            <a:endParaRPr kumimoji="1" lang="x-none" altLang="en-US" dirty="0"/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68814967-5504-7D7F-C654-E83EA86E5ED8}"/>
              </a:ext>
            </a:extLst>
          </p:cNvPr>
          <p:cNvCxnSpPr>
            <a:cxnSpLocks/>
          </p:cNvCxnSpPr>
          <p:nvPr/>
        </p:nvCxnSpPr>
        <p:spPr>
          <a:xfrm>
            <a:off x="8484782" y="5295014"/>
            <a:ext cx="956930" cy="0"/>
          </a:xfrm>
          <a:prstGeom prst="straightConnector1">
            <a:avLst/>
          </a:prstGeom>
          <a:ln w="1270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08817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5">
            <a:extLst>
              <a:ext uri="{FF2B5EF4-FFF2-40B4-BE49-F238E27FC236}">
                <a16:creationId xmlns:a16="http://schemas.microsoft.com/office/drawing/2014/main" id="{328DBB85-58E8-3B1B-8022-7CE431C24346}"/>
              </a:ext>
            </a:extLst>
          </p:cNvPr>
          <p:cNvSpPr txBox="1"/>
          <p:nvPr/>
        </p:nvSpPr>
        <p:spPr>
          <a:xfrm>
            <a:off x="16834814" y="330993"/>
            <a:ext cx="1356857" cy="10464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6200" kern="0" spc="-200" dirty="0">
                <a:solidFill>
                  <a:srgbClr val="000000"/>
                </a:solidFill>
                <a:latin typeface="THECandybarmiri" pitchFamily="34" charset="0"/>
                <a:cs typeface="THECandybarmiri" pitchFamily="34" charset="0"/>
              </a:rPr>
              <a:t>04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Object 6">
            <a:extLst>
              <a:ext uri="{FF2B5EF4-FFF2-40B4-BE49-F238E27FC236}">
                <a16:creationId xmlns:a16="http://schemas.microsoft.com/office/drawing/2014/main" id="{E90B06AE-C67F-3651-3705-583B6C59CED7}"/>
              </a:ext>
            </a:extLst>
          </p:cNvPr>
          <p:cNvSpPr txBox="1"/>
          <p:nvPr/>
        </p:nvSpPr>
        <p:spPr>
          <a:xfrm>
            <a:off x="12317582" y="496926"/>
            <a:ext cx="4384349" cy="6309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3500" kern="0" spc="-300" dirty="0">
                <a:solidFill>
                  <a:srgbClr val="000000"/>
                </a:solidFill>
                <a:latin typeface="THECandybarmiri" pitchFamily="34" charset="0"/>
                <a:cs typeface="THECandybarmiri" pitchFamily="34" charset="0"/>
              </a:rPr>
              <a:t>API DOCS</a:t>
            </a:r>
          </a:p>
        </p:txBody>
      </p:sp>
      <p:grpSp>
        <p:nvGrpSpPr>
          <p:cNvPr id="6" name="그룹 1002">
            <a:extLst>
              <a:ext uri="{FF2B5EF4-FFF2-40B4-BE49-F238E27FC236}">
                <a16:creationId xmlns:a16="http://schemas.microsoft.com/office/drawing/2014/main" id="{457B5528-3307-5E5A-86E2-3D3E2523F400}"/>
              </a:ext>
            </a:extLst>
          </p:cNvPr>
          <p:cNvGrpSpPr/>
          <p:nvPr/>
        </p:nvGrpSpPr>
        <p:grpSpPr>
          <a:xfrm flipV="1">
            <a:off x="15183293" y="1116184"/>
            <a:ext cx="1518637" cy="45719"/>
            <a:chOff x="15861594" y="1161905"/>
            <a:chExt cx="840336" cy="54262"/>
          </a:xfrm>
        </p:grpSpPr>
        <p:pic>
          <p:nvPicPr>
            <p:cNvPr id="7" name="Object 7">
              <a:extLst>
                <a:ext uri="{FF2B5EF4-FFF2-40B4-BE49-F238E27FC236}">
                  <a16:creationId xmlns:a16="http://schemas.microsoft.com/office/drawing/2014/main" id="{53EC5EB1-D3C8-E2BA-9128-15ADA3951BE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  <p:pic>
        <p:nvPicPr>
          <p:cNvPr id="11" name="그림 10" descr="테이블이(가) 표시된 사진&#10;&#10;자동 생성된 설명">
            <a:extLst>
              <a:ext uri="{FF2B5EF4-FFF2-40B4-BE49-F238E27FC236}">
                <a16:creationId xmlns:a16="http://schemas.microsoft.com/office/drawing/2014/main" id="{C1C02C94-7321-C655-F131-114311FBC0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835" y="4832480"/>
            <a:ext cx="7150100" cy="2832100"/>
          </a:xfrm>
          <a:prstGeom prst="rect">
            <a:avLst/>
          </a:prstGeom>
          <a:solidFill>
            <a:schemeClr val="tx1"/>
          </a:solidFill>
          <a:ln>
            <a:noFill/>
          </a:ln>
        </p:spPr>
      </p:pic>
      <p:pic>
        <p:nvPicPr>
          <p:cNvPr id="15" name="그림 14" descr="테이블이(가) 표시된 사진&#10;&#10;자동 생성된 설명">
            <a:extLst>
              <a:ext uri="{FF2B5EF4-FFF2-40B4-BE49-F238E27FC236}">
                <a16:creationId xmlns:a16="http://schemas.microsoft.com/office/drawing/2014/main" id="{6D6C4762-AAC2-B2AD-C3A4-B4E9CB575C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835" y="1795260"/>
            <a:ext cx="7175500" cy="2616200"/>
          </a:xfrm>
          <a:prstGeom prst="rect">
            <a:avLst/>
          </a:prstGeom>
        </p:spPr>
      </p:pic>
      <p:pic>
        <p:nvPicPr>
          <p:cNvPr id="17" name="그림 16" descr="텍스트이(가) 표시된 사진&#10;&#10;자동 생성된 설명">
            <a:extLst>
              <a:ext uri="{FF2B5EF4-FFF2-40B4-BE49-F238E27FC236}">
                <a16:creationId xmlns:a16="http://schemas.microsoft.com/office/drawing/2014/main" id="{999EA416-F9AB-364C-5AEF-5EDC248009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835" y="8196526"/>
            <a:ext cx="7150100" cy="9271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7BE99B01-CF7E-7DED-DBEE-D72B237B35F7}"/>
              </a:ext>
            </a:extLst>
          </p:cNvPr>
          <p:cNvSpPr txBox="1"/>
          <p:nvPr/>
        </p:nvSpPr>
        <p:spPr>
          <a:xfrm>
            <a:off x="1032835" y="1351051"/>
            <a:ext cx="998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x-none" dirty="0"/>
              <a:t>API Docs</a:t>
            </a:r>
            <a:endParaRPr kumimoji="1" lang="x-none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985DAAC-5580-01C5-8709-8645DD74F707}"/>
              </a:ext>
            </a:extLst>
          </p:cNvPr>
          <p:cNvSpPr txBox="1"/>
          <p:nvPr/>
        </p:nvSpPr>
        <p:spPr>
          <a:xfrm>
            <a:off x="9654614" y="1335682"/>
            <a:ext cx="2037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의류 조회하기 </a:t>
            </a:r>
            <a:r>
              <a:rPr kumimoji="1" lang="en-US" altLang="ko-KR" dirty="0"/>
              <a:t>API</a:t>
            </a:r>
            <a:endParaRPr kumimoji="1" lang="x-none" altLang="en-US" dirty="0"/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68814967-5504-7D7F-C654-E83EA86E5ED8}"/>
              </a:ext>
            </a:extLst>
          </p:cNvPr>
          <p:cNvCxnSpPr>
            <a:cxnSpLocks/>
          </p:cNvCxnSpPr>
          <p:nvPr/>
        </p:nvCxnSpPr>
        <p:spPr>
          <a:xfrm>
            <a:off x="8484782" y="5295014"/>
            <a:ext cx="956930" cy="0"/>
          </a:xfrm>
          <a:prstGeom prst="straightConnector1">
            <a:avLst/>
          </a:prstGeom>
          <a:ln w="1270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08DE0871-89B1-86C8-000C-D44C7B6904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4614" y="1889284"/>
            <a:ext cx="6408435" cy="3204218"/>
          </a:xfrm>
          <a:prstGeom prst="rect">
            <a:avLst/>
          </a:prstGeom>
        </p:spPr>
      </p:pic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671FC633-11E4-A356-0321-82577951458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4614" y="5239218"/>
            <a:ext cx="5414995" cy="4619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4898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5">
            <a:extLst>
              <a:ext uri="{FF2B5EF4-FFF2-40B4-BE49-F238E27FC236}">
                <a16:creationId xmlns:a16="http://schemas.microsoft.com/office/drawing/2014/main" id="{328DBB85-58E8-3B1B-8022-7CE431C24346}"/>
              </a:ext>
            </a:extLst>
          </p:cNvPr>
          <p:cNvSpPr txBox="1"/>
          <p:nvPr/>
        </p:nvSpPr>
        <p:spPr>
          <a:xfrm>
            <a:off x="16834814" y="330993"/>
            <a:ext cx="1356857" cy="10464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6200" kern="0" spc="-200" dirty="0">
                <a:solidFill>
                  <a:srgbClr val="000000"/>
                </a:solidFill>
                <a:latin typeface="THECandybarmiri" pitchFamily="34" charset="0"/>
                <a:cs typeface="THECandybarmiri" pitchFamily="34" charset="0"/>
              </a:rPr>
              <a:t>04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Object 6">
            <a:extLst>
              <a:ext uri="{FF2B5EF4-FFF2-40B4-BE49-F238E27FC236}">
                <a16:creationId xmlns:a16="http://schemas.microsoft.com/office/drawing/2014/main" id="{E90B06AE-C67F-3651-3705-583B6C59CED7}"/>
              </a:ext>
            </a:extLst>
          </p:cNvPr>
          <p:cNvSpPr txBox="1"/>
          <p:nvPr/>
        </p:nvSpPr>
        <p:spPr>
          <a:xfrm>
            <a:off x="12317582" y="496926"/>
            <a:ext cx="4384349" cy="6309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3500" kern="0" spc="-300" dirty="0">
                <a:solidFill>
                  <a:srgbClr val="000000"/>
                </a:solidFill>
                <a:latin typeface="THECandybarmiri" pitchFamily="34" charset="0"/>
                <a:cs typeface="THECandybarmiri" pitchFamily="34" charset="0"/>
              </a:rPr>
              <a:t>API DOCS</a:t>
            </a:r>
          </a:p>
        </p:txBody>
      </p:sp>
      <p:grpSp>
        <p:nvGrpSpPr>
          <p:cNvPr id="6" name="그룹 1002">
            <a:extLst>
              <a:ext uri="{FF2B5EF4-FFF2-40B4-BE49-F238E27FC236}">
                <a16:creationId xmlns:a16="http://schemas.microsoft.com/office/drawing/2014/main" id="{457B5528-3307-5E5A-86E2-3D3E2523F400}"/>
              </a:ext>
            </a:extLst>
          </p:cNvPr>
          <p:cNvGrpSpPr/>
          <p:nvPr/>
        </p:nvGrpSpPr>
        <p:grpSpPr>
          <a:xfrm flipV="1">
            <a:off x="15183293" y="1116184"/>
            <a:ext cx="1518637" cy="45719"/>
            <a:chOff x="15861594" y="1161905"/>
            <a:chExt cx="840336" cy="54262"/>
          </a:xfrm>
        </p:grpSpPr>
        <p:pic>
          <p:nvPicPr>
            <p:cNvPr id="7" name="Object 7">
              <a:extLst>
                <a:ext uri="{FF2B5EF4-FFF2-40B4-BE49-F238E27FC236}">
                  <a16:creationId xmlns:a16="http://schemas.microsoft.com/office/drawing/2014/main" id="{53EC5EB1-D3C8-E2BA-9128-15ADA3951BE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  <p:pic>
        <p:nvPicPr>
          <p:cNvPr id="11" name="그림 10" descr="테이블이(가) 표시된 사진&#10;&#10;자동 생성된 설명">
            <a:extLst>
              <a:ext uri="{FF2B5EF4-FFF2-40B4-BE49-F238E27FC236}">
                <a16:creationId xmlns:a16="http://schemas.microsoft.com/office/drawing/2014/main" id="{C1C02C94-7321-C655-F131-114311FBC0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835" y="4832480"/>
            <a:ext cx="7150100" cy="2832100"/>
          </a:xfrm>
          <a:prstGeom prst="rect">
            <a:avLst/>
          </a:prstGeom>
          <a:solidFill>
            <a:schemeClr val="tx1"/>
          </a:solidFill>
          <a:ln>
            <a:noFill/>
          </a:ln>
        </p:spPr>
      </p:pic>
      <p:pic>
        <p:nvPicPr>
          <p:cNvPr id="15" name="그림 14" descr="테이블이(가) 표시된 사진&#10;&#10;자동 생성된 설명">
            <a:extLst>
              <a:ext uri="{FF2B5EF4-FFF2-40B4-BE49-F238E27FC236}">
                <a16:creationId xmlns:a16="http://schemas.microsoft.com/office/drawing/2014/main" id="{6D6C4762-AAC2-B2AD-C3A4-B4E9CB575C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835" y="1795260"/>
            <a:ext cx="7175500" cy="2616200"/>
          </a:xfrm>
          <a:prstGeom prst="rect">
            <a:avLst/>
          </a:prstGeom>
        </p:spPr>
      </p:pic>
      <p:pic>
        <p:nvPicPr>
          <p:cNvPr id="17" name="그림 16" descr="텍스트이(가) 표시된 사진&#10;&#10;자동 생성된 설명">
            <a:extLst>
              <a:ext uri="{FF2B5EF4-FFF2-40B4-BE49-F238E27FC236}">
                <a16:creationId xmlns:a16="http://schemas.microsoft.com/office/drawing/2014/main" id="{999EA416-F9AB-364C-5AEF-5EDC248009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835" y="8196526"/>
            <a:ext cx="7150100" cy="9271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7BE99B01-CF7E-7DED-DBEE-D72B237B35F7}"/>
              </a:ext>
            </a:extLst>
          </p:cNvPr>
          <p:cNvSpPr txBox="1"/>
          <p:nvPr/>
        </p:nvSpPr>
        <p:spPr>
          <a:xfrm>
            <a:off x="1032835" y="1351051"/>
            <a:ext cx="998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x-none" dirty="0"/>
              <a:t>API Docs</a:t>
            </a:r>
            <a:endParaRPr kumimoji="1" lang="x-none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985DAAC-5580-01C5-8709-8645DD74F707}"/>
              </a:ext>
            </a:extLst>
          </p:cNvPr>
          <p:cNvSpPr txBox="1"/>
          <p:nvPr/>
        </p:nvSpPr>
        <p:spPr>
          <a:xfrm>
            <a:off x="9654614" y="1335682"/>
            <a:ext cx="2037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날씨 조회하기 </a:t>
            </a:r>
            <a:r>
              <a:rPr kumimoji="1" lang="en-US" altLang="ko-KR" dirty="0"/>
              <a:t>API</a:t>
            </a:r>
            <a:endParaRPr kumimoji="1" lang="x-none" altLang="en-US" dirty="0"/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68814967-5504-7D7F-C654-E83EA86E5ED8}"/>
              </a:ext>
            </a:extLst>
          </p:cNvPr>
          <p:cNvCxnSpPr>
            <a:cxnSpLocks/>
          </p:cNvCxnSpPr>
          <p:nvPr/>
        </p:nvCxnSpPr>
        <p:spPr>
          <a:xfrm>
            <a:off x="8484782" y="5295014"/>
            <a:ext cx="956930" cy="0"/>
          </a:xfrm>
          <a:prstGeom prst="straightConnector1">
            <a:avLst/>
          </a:prstGeom>
          <a:ln w="1270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248510C6-2C41-3A9B-D7D4-238F505723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4614" y="2396225"/>
            <a:ext cx="6350000" cy="622300"/>
          </a:xfrm>
          <a:prstGeom prst="rect">
            <a:avLst/>
          </a:prstGeom>
        </p:spPr>
      </p:pic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A2E70002-415E-93DB-00AF-79308F658D0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4614" y="3497526"/>
            <a:ext cx="6819900" cy="469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170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16834814" y="330993"/>
            <a:ext cx="1356857" cy="10464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6200" kern="0" spc="-200">
                <a:solidFill>
                  <a:srgbClr val="000000"/>
                </a:solidFill>
                <a:latin typeface="THECandybarmiri" pitchFamily="34" charset="0"/>
                <a:cs typeface="THECandybarmiri" pitchFamily="34" charset="0"/>
              </a:rPr>
              <a:t>04</a:t>
            </a:r>
            <a:endParaRPr lang="en-US"/>
          </a:p>
        </p:txBody>
      </p:sp>
      <p:sp>
        <p:nvSpPr>
          <p:cNvPr id="6" name="Object 6"/>
          <p:cNvSpPr txBox="1"/>
          <p:nvPr/>
        </p:nvSpPr>
        <p:spPr>
          <a:xfrm>
            <a:off x="12317582" y="496926"/>
            <a:ext cx="4384349" cy="6309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3500" kern="0" spc="-300">
                <a:solidFill>
                  <a:srgbClr val="000000"/>
                </a:solidFill>
                <a:latin typeface="THECandybarmiri" pitchFamily="34" charset="0"/>
                <a:cs typeface="THECandybarmiri" pitchFamily="34" charset="0"/>
              </a:rPr>
              <a:t>Android – Entity</a:t>
            </a:r>
          </a:p>
        </p:txBody>
      </p:sp>
      <p:grpSp>
        <p:nvGrpSpPr>
          <p:cNvPr id="1002" name="그룹 1002"/>
          <p:cNvGrpSpPr/>
          <p:nvPr/>
        </p:nvGrpSpPr>
        <p:grpSpPr>
          <a:xfrm flipV="1">
            <a:off x="14200909" y="1116186"/>
            <a:ext cx="2501021" cy="45719"/>
            <a:chOff x="15861594" y="1161905"/>
            <a:chExt cx="840336" cy="54262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161429" y="3950476"/>
            <a:ext cx="5237143" cy="3571885"/>
            <a:chOff x="12161429" y="3950476"/>
            <a:chExt cx="5237143" cy="357188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161429" y="3950476"/>
              <a:ext cx="5237143" cy="3571885"/>
            </a:xfrm>
            <a:prstGeom prst="rect">
              <a:avLst/>
            </a:prstGeom>
          </p:spPr>
        </p:pic>
      </p:grpSp>
      <p:pic>
        <p:nvPicPr>
          <p:cNvPr id="19" name="그림 18" descr="테이블이(가) 표시된 사진&#10;&#10;자동 생성된 설명">
            <a:extLst>
              <a:ext uri="{FF2B5EF4-FFF2-40B4-BE49-F238E27FC236}">
                <a16:creationId xmlns:a16="http://schemas.microsoft.com/office/drawing/2014/main" id="{88E04B73-C486-5D44-7264-BDE54FDA0D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6918" y="2095215"/>
            <a:ext cx="14314695" cy="5901986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16834814" y="330993"/>
            <a:ext cx="1356857" cy="10464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6200" kern="0" spc="-200">
                <a:solidFill>
                  <a:srgbClr val="000000"/>
                </a:solidFill>
                <a:latin typeface="THECandybarmiri" pitchFamily="34" charset="0"/>
                <a:cs typeface="THECandybarmiri" pitchFamily="34" charset="0"/>
              </a:rPr>
              <a:t>04</a:t>
            </a:r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2317582" y="496926"/>
            <a:ext cx="4384349" cy="6309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3500" kern="0" spc="-300">
                <a:solidFill>
                  <a:srgbClr val="000000"/>
                </a:solidFill>
                <a:latin typeface="THECandybarmiri" pitchFamily="34" charset="0"/>
                <a:cs typeface="THECandybarmiri" pitchFamily="34" charset="0"/>
              </a:rPr>
              <a:t>Android – Main</a:t>
            </a:r>
          </a:p>
        </p:txBody>
      </p:sp>
      <p:grpSp>
        <p:nvGrpSpPr>
          <p:cNvPr id="1002" name="그룹 1002"/>
          <p:cNvGrpSpPr/>
          <p:nvPr/>
        </p:nvGrpSpPr>
        <p:grpSpPr>
          <a:xfrm flipV="1">
            <a:off x="14256327" y="1116186"/>
            <a:ext cx="2445603" cy="45719"/>
            <a:chOff x="15861594" y="1161905"/>
            <a:chExt cx="840336" cy="54262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161429" y="3950476"/>
            <a:ext cx="5237143" cy="3571885"/>
            <a:chOff x="12161429" y="3950476"/>
            <a:chExt cx="5237143" cy="357188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161429" y="3950476"/>
              <a:ext cx="5237143" cy="3571885"/>
            </a:xfrm>
            <a:prstGeom prst="rect">
              <a:avLst/>
            </a:prstGeom>
          </p:spPr>
        </p:pic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B9FA8A15-DF1C-CA26-177A-26AC796FF6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7413" y="1971684"/>
            <a:ext cx="13704181" cy="7557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8957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16834814" y="330993"/>
            <a:ext cx="1356857" cy="10464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6200" kern="0" spc="-200" dirty="0">
                <a:solidFill>
                  <a:srgbClr val="000000"/>
                </a:solidFill>
                <a:latin typeface="THECandybarmiri" pitchFamily="34" charset="0"/>
                <a:cs typeface="THECandybarmiri" pitchFamily="34" charset="0"/>
              </a:rPr>
              <a:t>04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2317582" y="496926"/>
            <a:ext cx="4384349" cy="6309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3500" kern="0" spc="-300">
                <a:solidFill>
                  <a:srgbClr val="000000"/>
                </a:solidFill>
                <a:latin typeface="THECandybarmiri" pitchFamily="34" charset="0"/>
                <a:cs typeface="THECandybarmiri" pitchFamily="34" charset="0"/>
              </a:rPr>
              <a:t>Android – API</a:t>
            </a:r>
          </a:p>
        </p:txBody>
      </p:sp>
      <p:grpSp>
        <p:nvGrpSpPr>
          <p:cNvPr id="1002" name="그룹 1002"/>
          <p:cNvGrpSpPr/>
          <p:nvPr/>
        </p:nvGrpSpPr>
        <p:grpSpPr>
          <a:xfrm flipV="1">
            <a:off x="14547273" y="1116186"/>
            <a:ext cx="2154657" cy="45719"/>
            <a:chOff x="15861594" y="1161905"/>
            <a:chExt cx="840336" cy="54262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161429" y="3950476"/>
            <a:ext cx="5237143" cy="3571885"/>
            <a:chOff x="12161429" y="3950476"/>
            <a:chExt cx="5237143" cy="357188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161429" y="3950476"/>
              <a:ext cx="5237143" cy="3571885"/>
            </a:xfrm>
            <a:prstGeom prst="rect">
              <a:avLst/>
            </a:prstGeom>
          </p:spPr>
        </p:pic>
      </p:grpSp>
      <p:pic>
        <p:nvPicPr>
          <p:cNvPr id="9" name="그림 8" descr="테이블이(가) 표시된 사진&#10;&#10;자동 생성된 설명">
            <a:extLst>
              <a:ext uri="{FF2B5EF4-FFF2-40B4-BE49-F238E27FC236}">
                <a16:creationId xmlns:a16="http://schemas.microsoft.com/office/drawing/2014/main" id="{D035F5BB-770B-6C1F-B384-1A9970398D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8459" y="2371724"/>
            <a:ext cx="14211198" cy="614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2302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178151" y="0"/>
            <a:ext cx="8126771" cy="10316446"/>
            <a:chOff x="10178151" y="0"/>
            <a:chExt cx="8126771" cy="1031644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178151" y="0"/>
              <a:ext cx="8126771" cy="10316446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1522956" y="2104122"/>
            <a:ext cx="1356857" cy="674030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6200" kern="0" spc="-200" dirty="0">
                <a:solidFill>
                  <a:srgbClr val="EC573B"/>
                </a:solidFill>
                <a:latin typeface="THECandybarmiri" pitchFamily="34" charset="0"/>
                <a:cs typeface="THECandybarmiri" pitchFamily="34" charset="0"/>
              </a:rPr>
              <a:t>01</a:t>
            </a:r>
          </a:p>
          <a:p>
            <a:r>
              <a:rPr lang="en-US" sz="6200" kern="0" spc="-200" dirty="0">
                <a:solidFill>
                  <a:srgbClr val="EC573B"/>
                </a:solidFill>
                <a:latin typeface="THECandybarmiri" pitchFamily="34" charset="0"/>
                <a:cs typeface="THECandybarmiri" pitchFamily="34" charset="0"/>
              </a:rPr>
              <a:t>02</a:t>
            </a:r>
          </a:p>
          <a:p>
            <a:r>
              <a:rPr lang="en-US" sz="6200" kern="0" spc="-200" dirty="0">
                <a:solidFill>
                  <a:srgbClr val="EC573B"/>
                </a:solidFill>
                <a:latin typeface="THECandybarmiri" pitchFamily="34" charset="0"/>
                <a:cs typeface="THECandybarmiri" pitchFamily="34" charset="0"/>
              </a:rPr>
              <a:t>03</a:t>
            </a:r>
          </a:p>
          <a:p>
            <a:r>
              <a:rPr lang="en-US" sz="6200" kern="0" spc="-200" dirty="0">
                <a:solidFill>
                  <a:srgbClr val="EC573B"/>
                </a:solidFill>
                <a:latin typeface="THECandybarmiri" pitchFamily="34" charset="0"/>
              </a:rPr>
              <a:t>04</a:t>
            </a:r>
          </a:p>
          <a:p>
            <a:r>
              <a:rPr lang="en-US" sz="6200" kern="0" spc="-200" dirty="0">
                <a:solidFill>
                  <a:srgbClr val="EC573B"/>
                </a:solidFill>
                <a:latin typeface="THECandybarmiri" pitchFamily="34" charset="0"/>
              </a:rPr>
              <a:t>05</a:t>
            </a:r>
          </a:p>
          <a:p>
            <a:r>
              <a:rPr lang="en-US" sz="6200" kern="0" spc="-200" dirty="0">
                <a:solidFill>
                  <a:srgbClr val="EC573B"/>
                </a:solidFill>
                <a:latin typeface="THECandybarmiri" pitchFamily="34" charset="0"/>
              </a:rPr>
              <a:t>06</a:t>
            </a:r>
          </a:p>
          <a:p>
            <a:r>
              <a:rPr lang="en-US" altLang="ko-KR" sz="6200" kern="0" spc="-200" dirty="0">
                <a:solidFill>
                  <a:srgbClr val="EC573B"/>
                </a:solidFill>
                <a:latin typeface="THECandybarmiri" pitchFamily="34" charset="0"/>
              </a:rPr>
              <a:t>07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2726351" y="2409206"/>
            <a:ext cx="2741187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3200" b="1" kern="0" spc="-100" dirty="0">
                <a:solidFill>
                  <a:srgbClr val="000000"/>
                </a:solidFill>
                <a:cs typeface="NanumSquare Light" pitchFamily="34" charset="0"/>
              </a:rPr>
              <a:t>역할 분담</a:t>
            </a:r>
          </a:p>
        </p:txBody>
      </p:sp>
      <p:grpSp>
        <p:nvGrpSpPr>
          <p:cNvPr id="1002" name="그룹 1002"/>
          <p:cNvGrpSpPr/>
          <p:nvPr/>
        </p:nvGrpSpPr>
        <p:grpSpPr>
          <a:xfrm>
            <a:off x="1573109" y="5012611"/>
            <a:ext cx="4417767" cy="337323"/>
            <a:chOff x="1573109" y="5012611"/>
            <a:chExt cx="4417767" cy="33732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73109" y="5012611"/>
              <a:ext cx="4417767" cy="337323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1773830" y="4400705"/>
            <a:ext cx="6630377" cy="15279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700" kern="0" spc="-200">
                <a:solidFill>
                  <a:srgbClr val="000000"/>
                </a:solidFill>
                <a:latin typeface="S-Core Dream 5 Medium" pitchFamily="34" charset="0"/>
                <a:cs typeface="S-Core Dream 5 Medium" pitchFamily="34" charset="0"/>
              </a:rPr>
              <a:t>CONTENTS</a:t>
            </a:r>
            <a:endParaRPr lang="en-US"/>
          </a:p>
        </p:txBody>
      </p:sp>
      <p:grpSp>
        <p:nvGrpSpPr>
          <p:cNvPr id="1003" name="그룹 1003"/>
          <p:cNvGrpSpPr/>
          <p:nvPr/>
        </p:nvGrpSpPr>
        <p:grpSpPr>
          <a:xfrm>
            <a:off x="5914046" y="4052011"/>
            <a:ext cx="1297709" cy="1297923"/>
            <a:chOff x="5914046" y="4052011"/>
            <a:chExt cx="1297709" cy="129792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14046" y="4052011"/>
              <a:ext cx="1297709" cy="1297923"/>
            </a:xfrm>
            <a:prstGeom prst="rect">
              <a:avLst/>
            </a:prstGeom>
          </p:spPr>
        </p:pic>
      </p:grpSp>
      <p:sp>
        <p:nvSpPr>
          <p:cNvPr id="13" name="Object 6">
            <a:extLst>
              <a:ext uri="{FF2B5EF4-FFF2-40B4-BE49-F238E27FC236}">
                <a16:creationId xmlns:a16="http://schemas.microsoft.com/office/drawing/2014/main" id="{927777A3-8650-94E2-9447-A425F4DB2768}"/>
              </a:ext>
            </a:extLst>
          </p:cNvPr>
          <p:cNvSpPr txBox="1"/>
          <p:nvPr/>
        </p:nvSpPr>
        <p:spPr>
          <a:xfrm>
            <a:off x="12726351" y="3332731"/>
            <a:ext cx="2741187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3200" b="1" kern="0" spc="-100" dirty="0">
                <a:solidFill>
                  <a:srgbClr val="000000"/>
                </a:solidFill>
                <a:cs typeface="NanumSquare Light" pitchFamily="34" charset="0"/>
              </a:rPr>
              <a:t>시스템 소개</a:t>
            </a:r>
            <a:endParaRPr lang="en-US" altLang="ko-KR" sz="3200" b="1" kern="0" spc="-100" dirty="0">
              <a:solidFill>
                <a:srgbClr val="000000"/>
              </a:solidFill>
              <a:cs typeface="NanumSquare Light" pitchFamily="34" charset="0"/>
            </a:endParaRPr>
          </a:p>
        </p:txBody>
      </p:sp>
      <p:sp>
        <p:nvSpPr>
          <p:cNvPr id="14" name="Object 6">
            <a:extLst>
              <a:ext uri="{FF2B5EF4-FFF2-40B4-BE49-F238E27FC236}">
                <a16:creationId xmlns:a16="http://schemas.microsoft.com/office/drawing/2014/main" id="{F3593FD9-44C2-CB47-FA59-F6F02C3B9BDB}"/>
              </a:ext>
            </a:extLst>
          </p:cNvPr>
          <p:cNvSpPr txBox="1"/>
          <p:nvPr/>
        </p:nvSpPr>
        <p:spPr>
          <a:xfrm>
            <a:off x="12726351" y="4271811"/>
            <a:ext cx="2741187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3200" b="1" kern="0" spc="-100" dirty="0">
                <a:solidFill>
                  <a:srgbClr val="000000"/>
                </a:solidFill>
                <a:cs typeface="NanumSquare Light" pitchFamily="34" charset="0"/>
              </a:rPr>
              <a:t>요구사항 분석</a:t>
            </a:r>
          </a:p>
        </p:txBody>
      </p:sp>
      <p:sp>
        <p:nvSpPr>
          <p:cNvPr id="15" name="Object 6">
            <a:extLst>
              <a:ext uri="{FF2B5EF4-FFF2-40B4-BE49-F238E27FC236}">
                <a16:creationId xmlns:a16="http://schemas.microsoft.com/office/drawing/2014/main" id="{F496BDDB-86CA-06FD-81DF-D4E90817AAF7}"/>
              </a:ext>
            </a:extLst>
          </p:cNvPr>
          <p:cNvSpPr txBox="1"/>
          <p:nvPr/>
        </p:nvSpPr>
        <p:spPr>
          <a:xfrm>
            <a:off x="12726351" y="5189295"/>
            <a:ext cx="2741187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3200" b="1" kern="0" spc="-100" dirty="0">
                <a:solidFill>
                  <a:srgbClr val="000000"/>
                </a:solidFill>
                <a:cs typeface="NanumSquare Light" pitchFamily="34" charset="0"/>
              </a:rPr>
              <a:t>설계</a:t>
            </a:r>
          </a:p>
        </p:txBody>
      </p:sp>
      <p:sp>
        <p:nvSpPr>
          <p:cNvPr id="16" name="Object 6">
            <a:extLst>
              <a:ext uri="{FF2B5EF4-FFF2-40B4-BE49-F238E27FC236}">
                <a16:creationId xmlns:a16="http://schemas.microsoft.com/office/drawing/2014/main" id="{07C83E7F-1D2D-7796-53A4-3B57AC1924E4}"/>
              </a:ext>
            </a:extLst>
          </p:cNvPr>
          <p:cNvSpPr txBox="1"/>
          <p:nvPr/>
        </p:nvSpPr>
        <p:spPr>
          <a:xfrm>
            <a:off x="12726351" y="6160581"/>
            <a:ext cx="2741187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3200" b="1" kern="0" spc="-100" dirty="0">
                <a:solidFill>
                  <a:srgbClr val="000000"/>
                </a:solidFill>
                <a:cs typeface="NanumSquare Light" pitchFamily="34" charset="0"/>
              </a:rPr>
              <a:t>구현</a:t>
            </a:r>
          </a:p>
        </p:txBody>
      </p:sp>
      <p:sp>
        <p:nvSpPr>
          <p:cNvPr id="17" name="Object 6">
            <a:extLst>
              <a:ext uri="{FF2B5EF4-FFF2-40B4-BE49-F238E27FC236}">
                <a16:creationId xmlns:a16="http://schemas.microsoft.com/office/drawing/2014/main" id="{101D5EC1-721A-F8FC-00E8-15FAD1953735}"/>
              </a:ext>
            </a:extLst>
          </p:cNvPr>
          <p:cNvSpPr txBox="1"/>
          <p:nvPr/>
        </p:nvSpPr>
        <p:spPr>
          <a:xfrm>
            <a:off x="12726351" y="7089736"/>
            <a:ext cx="4783727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3200" b="1" kern="0" spc="-100" dirty="0">
                <a:solidFill>
                  <a:srgbClr val="000000"/>
                </a:solidFill>
                <a:cs typeface="NanumSquare Light" pitchFamily="34" charset="0"/>
              </a:rPr>
              <a:t>어려웠던 점과 배웠던 점</a:t>
            </a:r>
          </a:p>
        </p:txBody>
      </p:sp>
      <p:sp>
        <p:nvSpPr>
          <p:cNvPr id="18" name="Object 6">
            <a:extLst>
              <a:ext uri="{FF2B5EF4-FFF2-40B4-BE49-F238E27FC236}">
                <a16:creationId xmlns:a16="http://schemas.microsoft.com/office/drawing/2014/main" id="{C91F7AD6-2B65-D9CB-9D41-3BA4ECBC8D0C}"/>
              </a:ext>
            </a:extLst>
          </p:cNvPr>
          <p:cNvSpPr txBox="1"/>
          <p:nvPr/>
        </p:nvSpPr>
        <p:spPr>
          <a:xfrm>
            <a:off x="12726350" y="8028816"/>
            <a:ext cx="4783727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3200" b="1" kern="0" spc="-100" dirty="0" err="1">
                <a:solidFill>
                  <a:srgbClr val="000000"/>
                </a:solidFill>
                <a:cs typeface="NanumSquare Light" pitchFamily="34" charset="0"/>
              </a:rPr>
              <a:t>조원별</a:t>
            </a:r>
            <a:r>
              <a:rPr lang="ko-KR" altLang="en-US" sz="3200" b="1" kern="0" spc="-100" dirty="0">
                <a:solidFill>
                  <a:srgbClr val="000000"/>
                </a:solidFill>
                <a:cs typeface="NanumSquare Light" pitchFamily="34" charset="0"/>
              </a:rPr>
              <a:t> 기여도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16834814" y="330993"/>
            <a:ext cx="1356857" cy="10464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6200" kern="0" spc="-200">
                <a:solidFill>
                  <a:srgbClr val="000000"/>
                </a:solidFill>
                <a:latin typeface="THECandybarmiri" pitchFamily="34" charset="0"/>
                <a:cs typeface="THECandybarmiri" pitchFamily="34" charset="0"/>
              </a:rPr>
              <a:t>04</a:t>
            </a:r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2317582" y="496926"/>
            <a:ext cx="4384349" cy="6309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3500" kern="0" spc="-300">
                <a:solidFill>
                  <a:srgbClr val="000000"/>
                </a:solidFill>
                <a:latin typeface="THECandybarmiri" pitchFamily="34" charset="0"/>
                <a:cs typeface="THECandybarmiri" pitchFamily="34" charset="0"/>
              </a:rPr>
              <a:t>Server</a:t>
            </a:r>
          </a:p>
        </p:txBody>
      </p:sp>
      <p:grpSp>
        <p:nvGrpSpPr>
          <p:cNvPr id="1002" name="그룹 1002"/>
          <p:cNvGrpSpPr/>
          <p:nvPr/>
        </p:nvGrpSpPr>
        <p:grpSpPr>
          <a:xfrm flipV="1">
            <a:off x="15641782" y="1116186"/>
            <a:ext cx="1060148" cy="45719"/>
            <a:chOff x="15861594" y="1161905"/>
            <a:chExt cx="840336" cy="54262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161429" y="3950476"/>
            <a:ext cx="5237143" cy="3571885"/>
            <a:chOff x="12161429" y="3950476"/>
            <a:chExt cx="5237143" cy="357188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161429" y="3950476"/>
              <a:ext cx="5237143" cy="3571885"/>
            </a:xfrm>
            <a:prstGeom prst="rect">
              <a:avLst/>
            </a:prstGeom>
          </p:spPr>
        </p:pic>
      </p:grpSp>
      <p:pic>
        <p:nvPicPr>
          <p:cNvPr id="10" name="그림 9" descr="텍스트, 영수증이(가) 표시된 사진&#10;&#10;자동 생성된 설명">
            <a:extLst>
              <a:ext uri="{FF2B5EF4-FFF2-40B4-BE49-F238E27FC236}">
                <a16:creationId xmlns:a16="http://schemas.microsoft.com/office/drawing/2014/main" id="{C694D5A5-5B11-F627-723C-57309DC17C0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8505" y="1678181"/>
            <a:ext cx="14993257" cy="8116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7485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905" y="8427633"/>
            <a:ext cx="18287619" cy="2729348"/>
            <a:chOff x="-1905" y="7563986"/>
            <a:chExt cx="18287619" cy="27293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905" y="7563986"/>
              <a:ext cx="18287619" cy="2729348"/>
            </a:xfrm>
            <a:prstGeom prst="rect">
              <a:avLst/>
            </a:prstGeom>
          </p:spPr>
        </p:pic>
      </p:grpSp>
      <p:sp>
        <p:nvSpPr>
          <p:cNvPr id="29" name="Object 6"/>
          <p:cNvSpPr txBox="1"/>
          <p:nvPr/>
        </p:nvSpPr>
        <p:spPr>
          <a:xfrm>
            <a:off x="2507849" y="8945303"/>
            <a:ext cx="4088390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200" b="1" dirty="0"/>
              <a:t>UC001 </a:t>
            </a:r>
            <a:r>
              <a:rPr lang="ko-KR" altLang="en-US" sz="2200" b="1" dirty="0"/>
              <a:t>회원 가입하기</a:t>
            </a:r>
            <a:endParaRPr lang="ko-KR" altLang="en-US" sz="2400" b="1" dirty="0"/>
          </a:p>
          <a:p>
            <a:pPr algn="ctr"/>
            <a:r>
              <a:rPr lang="ko-KR" altLang="en-US" dirty="0"/>
              <a:t>사용자가 회원 가입을 한다</a:t>
            </a:r>
            <a:r>
              <a:rPr lang="en-US" altLang="ko-KR" dirty="0"/>
              <a:t>.</a:t>
            </a:r>
            <a:endParaRPr 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3331" y="1563708"/>
            <a:ext cx="2918713" cy="635563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5397" y="1555816"/>
            <a:ext cx="2949196" cy="6363251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82377" y="1538839"/>
            <a:ext cx="2918713" cy="634801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7736" y="1572333"/>
            <a:ext cx="2911092" cy="6340389"/>
          </a:xfrm>
          <a:prstGeom prst="rect">
            <a:avLst/>
          </a:prstGeom>
        </p:spPr>
      </p:pic>
      <p:sp>
        <p:nvSpPr>
          <p:cNvPr id="22" name="Object 6">
            <a:extLst>
              <a:ext uri="{FF2B5EF4-FFF2-40B4-BE49-F238E27FC236}">
                <a16:creationId xmlns:a16="http://schemas.microsoft.com/office/drawing/2014/main" id="{98DDB9D6-F996-EF18-225A-23696E3D58A4}"/>
              </a:ext>
            </a:extLst>
          </p:cNvPr>
          <p:cNvSpPr txBox="1"/>
          <p:nvPr/>
        </p:nvSpPr>
        <p:spPr>
          <a:xfrm>
            <a:off x="10660398" y="8945303"/>
            <a:ext cx="4088390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200" b="1"/>
              <a:t>UC002 </a:t>
            </a:r>
            <a:r>
              <a:rPr lang="ko-KR" altLang="en-US" sz="2200" b="1"/>
              <a:t>로그인 하기</a:t>
            </a:r>
            <a:endParaRPr lang="en-US" altLang="ko-KR" sz="2400" b="1"/>
          </a:p>
          <a:p>
            <a:pPr algn="ctr"/>
            <a:r>
              <a:rPr lang="ko-KR" altLang="en-US"/>
              <a:t>사용자가 로그인을 한다</a:t>
            </a:r>
            <a:r>
              <a:rPr lang="en-US" altLang="ko-KR"/>
              <a:t>.</a:t>
            </a:r>
            <a:endParaRPr lang="en-US"/>
          </a:p>
        </p:txBody>
      </p:sp>
      <p:sp>
        <p:nvSpPr>
          <p:cNvPr id="13" name="Object 5"/>
          <p:cNvSpPr txBox="1"/>
          <p:nvPr/>
        </p:nvSpPr>
        <p:spPr>
          <a:xfrm>
            <a:off x="16834814" y="330993"/>
            <a:ext cx="1356857" cy="10464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6200" kern="0" spc="-200">
                <a:solidFill>
                  <a:srgbClr val="000000"/>
                </a:solidFill>
                <a:latin typeface="THECandybarmiri" pitchFamily="34" charset="0"/>
                <a:cs typeface="THECandybarmiri" pitchFamily="34" charset="0"/>
              </a:rPr>
              <a:t>04</a:t>
            </a:r>
            <a:endParaRPr lang="en-US">
              <a:solidFill>
                <a:prstClr val="black"/>
              </a:solidFill>
            </a:endParaRPr>
          </a:p>
        </p:txBody>
      </p:sp>
      <p:sp>
        <p:nvSpPr>
          <p:cNvPr id="14" name="Object 6"/>
          <p:cNvSpPr txBox="1"/>
          <p:nvPr/>
        </p:nvSpPr>
        <p:spPr>
          <a:xfrm>
            <a:off x="7970293" y="496299"/>
            <a:ext cx="8731639" cy="6309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3500" kern="0" spc="-300" dirty="0">
                <a:solidFill>
                  <a:srgbClr val="000000"/>
                </a:solidFill>
                <a:latin typeface="THECandybarmiri" pitchFamily="34" charset="0"/>
                <a:cs typeface="THECandybarmiri" pitchFamily="34" charset="0"/>
              </a:rPr>
              <a:t>회원 가입하기</a:t>
            </a:r>
            <a:r>
              <a:rPr lang="en-US" altLang="ko-KR" sz="3500" kern="0" spc="-300" dirty="0">
                <a:solidFill>
                  <a:srgbClr val="000000"/>
                </a:solidFill>
                <a:latin typeface="THECandybarmiri" pitchFamily="34" charset="0"/>
                <a:cs typeface="THECandybarmiri" pitchFamily="34" charset="0"/>
              </a:rPr>
              <a:t>, </a:t>
            </a:r>
            <a:r>
              <a:rPr lang="ko-KR" altLang="en-US" sz="3500" kern="0" spc="-300" dirty="0">
                <a:solidFill>
                  <a:srgbClr val="000000"/>
                </a:solidFill>
                <a:latin typeface="THECandybarmiri" pitchFamily="34" charset="0"/>
                <a:cs typeface="THECandybarmiri" pitchFamily="34" charset="0"/>
              </a:rPr>
              <a:t>로그인 하기</a:t>
            </a:r>
            <a:endParaRPr lang="en-US" sz="3500" kern="0" spc="-300" dirty="0">
              <a:solidFill>
                <a:srgbClr val="000000"/>
              </a:solidFill>
              <a:latin typeface="THECandybarmiri" pitchFamily="34" charset="0"/>
              <a:cs typeface="THECandybarmiri" pitchFamily="34" charset="0"/>
            </a:endParaRPr>
          </a:p>
        </p:txBody>
      </p:sp>
      <p:grpSp>
        <p:nvGrpSpPr>
          <p:cNvPr id="17" name="그룹 1002"/>
          <p:cNvGrpSpPr/>
          <p:nvPr/>
        </p:nvGrpSpPr>
        <p:grpSpPr>
          <a:xfrm flipV="1">
            <a:off x="12021932" y="1116185"/>
            <a:ext cx="4680000" cy="45719"/>
            <a:chOff x="15861594" y="1161905"/>
            <a:chExt cx="840336" cy="54262"/>
          </a:xfrm>
        </p:grpSpPr>
        <p:pic>
          <p:nvPicPr>
            <p:cNvPr id="18" name="Object 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576031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16834814" y="330993"/>
            <a:ext cx="1356857" cy="10464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6200" kern="0" spc="-200" dirty="0">
                <a:solidFill>
                  <a:srgbClr val="000000"/>
                </a:solidFill>
                <a:latin typeface="THECandybarmiri" pitchFamily="34" charset="0"/>
                <a:cs typeface="THECandybarmiri" pitchFamily="34" charset="0"/>
              </a:rPr>
              <a:t>04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970293" y="496299"/>
            <a:ext cx="8731639" cy="6309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3500" kern="0" spc="-300" dirty="0">
                <a:solidFill>
                  <a:srgbClr val="000000"/>
                </a:solidFill>
                <a:latin typeface="THECandybarmiri" pitchFamily="34" charset="0"/>
                <a:cs typeface="THECandybarmiri" pitchFamily="34" charset="0"/>
              </a:rPr>
              <a:t>Sequence Diagram – </a:t>
            </a:r>
            <a:r>
              <a:rPr lang="ko-KR" altLang="en-US" sz="3500" kern="0" spc="-300" dirty="0">
                <a:solidFill>
                  <a:srgbClr val="000000"/>
                </a:solidFill>
                <a:latin typeface="THECandybarmiri" pitchFamily="34" charset="0"/>
                <a:cs typeface="THECandybarmiri" pitchFamily="34" charset="0"/>
              </a:rPr>
              <a:t>회원 가입하기</a:t>
            </a:r>
            <a:r>
              <a:rPr lang="en-US" altLang="ko-KR" sz="3500" kern="0" spc="-300" dirty="0">
                <a:solidFill>
                  <a:srgbClr val="000000"/>
                </a:solidFill>
                <a:latin typeface="THECandybarmiri" pitchFamily="34" charset="0"/>
                <a:cs typeface="THECandybarmiri" pitchFamily="34" charset="0"/>
              </a:rPr>
              <a:t>, </a:t>
            </a:r>
            <a:r>
              <a:rPr lang="ko-KR" altLang="en-US" sz="3500" kern="0" spc="-300" dirty="0">
                <a:solidFill>
                  <a:srgbClr val="000000"/>
                </a:solidFill>
                <a:latin typeface="THECandybarmiri" pitchFamily="34" charset="0"/>
                <a:cs typeface="THECandybarmiri" pitchFamily="34" charset="0"/>
              </a:rPr>
              <a:t>로그인 하기</a:t>
            </a:r>
            <a:endParaRPr lang="en-US" sz="3500" kern="0" spc="-300" dirty="0">
              <a:solidFill>
                <a:srgbClr val="000000"/>
              </a:solidFill>
              <a:latin typeface="THECandybarmiri" pitchFamily="34" charset="0"/>
              <a:cs typeface="THECandybarmiri" pitchFamily="34" charset="0"/>
            </a:endParaRPr>
          </a:p>
        </p:txBody>
      </p:sp>
      <p:grpSp>
        <p:nvGrpSpPr>
          <p:cNvPr id="1002" name="그룹 1002"/>
          <p:cNvGrpSpPr/>
          <p:nvPr/>
        </p:nvGrpSpPr>
        <p:grpSpPr>
          <a:xfrm flipV="1">
            <a:off x="8298251" y="1116185"/>
            <a:ext cx="8640000" cy="45719"/>
            <a:chOff x="15861594" y="1161905"/>
            <a:chExt cx="840336" cy="54262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161429" y="3950476"/>
            <a:ext cx="5237143" cy="3571885"/>
            <a:chOff x="12161429" y="3950476"/>
            <a:chExt cx="5237143" cy="357188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161429" y="3950476"/>
              <a:ext cx="5237143" cy="3571885"/>
            </a:xfrm>
            <a:prstGeom prst="rect">
              <a:avLst/>
            </a:prstGeom>
          </p:spPr>
        </p:pic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5D2676E7-15EB-FEED-3B33-131963B9A5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9552" y="1484701"/>
            <a:ext cx="12337576" cy="385669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C988382-10F1-B39B-9B36-B1672F2020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9552" y="5664190"/>
            <a:ext cx="12337576" cy="3714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5964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B1409CFF-1232-1865-B28C-387424558D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7543" y="1430226"/>
            <a:ext cx="2949196" cy="636325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BA7FA34-8CF2-E4EC-0E39-A560419493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49575" y="1422605"/>
            <a:ext cx="2941575" cy="637087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1905" y="8301771"/>
            <a:ext cx="18287619" cy="2729348"/>
            <a:chOff x="-1905" y="7563986"/>
            <a:chExt cx="18287619" cy="27293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905" y="7563986"/>
              <a:ext cx="18287619" cy="2729348"/>
            </a:xfrm>
            <a:prstGeom prst="rect">
              <a:avLst/>
            </a:prstGeom>
          </p:spPr>
        </p:pic>
      </p:grpSp>
      <p:sp>
        <p:nvSpPr>
          <p:cNvPr id="29" name="Object 6"/>
          <p:cNvSpPr txBox="1"/>
          <p:nvPr/>
        </p:nvSpPr>
        <p:spPr>
          <a:xfrm>
            <a:off x="10029688" y="8960319"/>
            <a:ext cx="4088390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200" b="1"/>
              <a:t>UC004</a:t>
            </a:r>
            <a:r>
              <a:rPr lang="ko-KR" altLang="en-US" sz="2200" b="1"/>
              <a:t>회원 비밀번호 찾기</a:t>
            </a:r>
            <a:endParaRPr lang="en-US" altLang="ko-KR" sz="2400" b="1"/>
          </a:p>
          <a:p>
            <a:pPr algn="ctr"/>
            <a:r>
              <a:rPr lang="ko-KR" altLang="en-US"/>
              <a:t>사용자가 회원 비밀번호를 찾는다</a:t>
            </a:r>
            <a:r>
              <a:rPr lang="en-US" altLang="ko-KR"/>
              <a:t>.</a:t>
            </a:r>
            <a:endParaRPr lang="en-US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5627" y="1562536"/>
            <a:ext cx="2933954" cy="6355631"/>
          </a:xfrm>
          <a:prstGeom prst="rect">
            <a:avLst/>
          </a:prstGeom>
        </p:spPr>
      </p:pic>
      <p:sp>
        <p:nvSpPr>
          <p:cNvPr id="19" name="도넛 18"/>
          <p:cNvSpPr/>
          <p:nvPr/>
        </p:nvSpPr>
        <p:spPr>
          <a:xfrm>
            <a:off x="2475627" y="1968516"/>
            <a:ext cx="744769" cy="717754"/>
          </a:xfrm>
          <a:prstGeom prst="donut">
            <a:avLst>
              <a:gd name="adj" fmla="val 11209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0" name="Object 6">
            <a:extLst>
              <a:ext uri="{FF2B5EF4-FFF2-40B4-BE49-F238E27FC236}">
                <a16:creationId xmlns:a16="http://schemas.microsoft.com/office/drawing/2014/main" id="{6A82CCF9-FC9C-FA49-9F04-52F6064E101C}"/>
              </a:ext>
            </a:extLst>
          </p:cNvPr>
          <p:cNvSpPr txBox="1"/>
          <p:nvPr/>
        </p:nvSpPr>
        <p:spPr>
          <a:xfrm>
            <a:off x="1898409" y="8960319"/>
            <a:ext cx="4088390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200" b="1" dirty="0"/>
              <a:t>UC003 </a:t>
            </a:r>
            <a:r>
              <a:rPr lang="ko-KR" altLang="en-US" sz="2200" b="1" dirty="0"/>
              <a:t>로그아웃 하기</a:t>
            </a:r>
            <a:endParaRPr lang="en-US" altLang="ko-KR" sz="2400" b="1" dirty="0"/>
          </a:p>
          <a:p>
            <a:pPr algn="ctr"/>
            <a:r>
              <a:rPr lang="ko-KR" altLang="en-US" dirty="0"/>
              <a:t>사용자가 로그아웃을 한다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21" name="Object 5"/>
          <p:cNvSpPr txBox="1"/>
          <p:nvPr/>
        </p:nvSpPr>
        <p:spPr>
          <a:xfrm>
            <a:off x="16834814" y="330993"/>
            <a:ext cx="1356857" cy="10464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6200" kern="0" spc="-200">
                <a:solidFill>
                  <a:srgbClr val="000000"/>
                </a:solidFill>
                <a:latin typeface="THECandybarmiri" pitchFamily="34" charset="0"/>
                <a:cs typeface="THECandybarmiri" pitchFamily="34" charset="0"/>
              </a:rPr>
              <a:t>04</a:t>
            </a:r>
            <a:endParaRPr lang="en-US">
              <a:solidFill>
                <a:prstClr val="black"/>
              </a:solidFill>
            </a:endParaRPr>
          </a:p>
        </p:txBody>
      </p:sp>
      <p:grpSp>
        <p:nvGrpSpPr>
          <p:cNvPr id="24" name="그룹 1002"/>
          <p:cNvGrpSpPr/>
          <p:nvPr/>
        </p:nvGrpSpPr>
        <p:grpSpPr>
          <a:xfrm flipV="1">
            <a:off x="10265132" y="1116185"/>
            <a:ext cx="6436800" cy="45719"/>
            <a:chOff x="15861594" y="1161905"/>
            <a:chExt cx="840336" cy="54262"/>
          </a:xfrm>
        </p:grpSpPr>
        <p:pic>
          <p:nvPicPr>
            <p:cNvPr id="25" name="Object 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  <p:sp>
        <p:nvSpPr>
          <p:cNvPr id="26" name="Object 6">
            <a:extLst>
              <a:ext uri="{FF2B5EF4-FFF2-40B4-BE49-F238E27FC236}">
                <a16:creationId xmlns:a16="http://schemas.microsoft.com/office/drawing/2014/main" id="{3F3D9750-E8BD-E151-6ECC-E7FAC8E7B83B}"/>
              </a:ext>
            </a:extLst>
          </p:cNvPr>
          <p:cNvSpPr txBox="1"/>
          <p:nvPr/>
        </p:nvSpPr>
        <p:spPr>
          <a:xfrm>
            <a:off x="6223380" y="496926"/>
            <a:ext cx="10478552" cy="6309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3500" kern="0" spc="-300" dirty="0">
                <a:solidFill>
                  <a:srgbClr val="000000"/>
                </a:solidFill>
                <a:latin typeface="THECandybarmiri" pitchFamily="34" charset="0"/>
                <a:cs typeface="THECandybarmiri" pitchFamily="34" charset="0"/>
              </a:rPr>
              <a:t>로그아웃 하기</a:t>
            </a:r>
            <a:r>
              <a:rPr lang="en-US" altLang="ko-KR" sz="3500" kern="0" spc="-300" dirty="0">
                <a:solidFill>
                  <a:srgbClr val="000000"/>
                </a:solidFill>
                <a:latin typeface="THECandybarmiri" pitchFamily="34" charset="0"/>
                <a:cs typeface="THECandybarmiri" pitchFamily="34" charset="0"/>
              </a:rPr>
              <a:t>, </a:t>
            </a:r>
            <a:r>
              <a:rPr lang="ko-KR" altLang="en-US" sz="3500" kern="0" spc="-300" dirty="0">
                <a:solidFill>
                  <a:srgbClr val="000000"/>
                </a:solidFill>
                <a:latin typeface="THECandybarmiri" pitchFamily="34" charset="0"/>
                <a:cs typeface="THECandybarmiri" pitchFamily="34" charset="0"/>
              </a:rPr>
              <a:t>회원 비밀번호 찾기</a:t>
            </a:r>
            <a:endParaRPr lang="en-US" sz="3500" kern="0" spc="-300" dirty="0">
              <a:solidFill>
                <a:srgbClr val="000000"/>
              </a:solidFill>
              <a:latin typeface="THECandybarmiri" pitchFamily="34" charset="0"/>
              <a:cs typeface="THECandybarmi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94512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43DA5E14-2165-D301-B783-50FAB3AC2B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4829" y="1548689"/>
            <a:ext cx="5883450" cy="487764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B160500-99CB-755E-B116-4CCC20DD64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3411" y="6460365"/>
            <a:ext cx="12887925" cy="3642685"/>
          </a:xfrm>
          <a:prstGeom prst="rect">
            <a:avLst/>
          </a:prstGeom>
        </p:spPr>
      </p:pic>
      <p:sp>
        <p:nvSpPr>
          <p:cNvPr id="7" name="Object 5"/>
          <p:cNvSpPr txBox="1"/>
          <p:nvPr/>
        </p:nvSpPr>
        <p:spPr>
          <a:xfrm>
            <a:off x="16834814" y="330993"/>
            <a:ext cx="1356857" cy="10464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6200" kern="0" spc="-200">
                <a:solidFill>
                  <a:srgbClr val="000000"/>
                </a:solidFill>
                <a:latin typeface="THECandybarmiri" pitchFamily="34" charset="0"/>
                <a:cs typeface="THECandybarmiri" pitchFamily="34" charset="0"/>
              </a:rPr>
              <a:t>04</a:t>
            </a:r>
            <a:endParaRPr lang="en-US">
              <a:solidFill>
                <a:prstClr val="black"/>
              </a:solidFill>
            </a:endParaRPr>
          </a:p>
        </p:txBody>
      </p:sp>
      <p:grpSp>
        <p:nvGrpSpPr>
          <p:cNvPr id="8" name="그룹 1002"/>
          <p:cNvGrpSpPr/>
          <p:nvPr/>
        </p:nvGrpSpPr>
        <p:grpSpPr>
          <a:xfrm flipV="1">
            <a:off x="7047063" y="1116185"/>
            <a:ext cx="9360000" cy="45719"/>
            <a:chOff x="15861594" y="1161905"/>
            <a:chExt cx="840336" cy="54262"/>
          </a:xfrm>
        </p:grpSpPr>
        <p:pic>
          <p:nvPicPr>
            <p:cNvPr id="9" name="Object 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  <p:sp>
        <p:nvSpPr>
          <p:cNvPr id="10" name="Object 6">
            <a:extLst>
              <a:ext uri="{FF2B5EF4-FFF2-40B4-BE49-F238E27FC236}">
                <a16:creationId xmlns:a16="http://schemas.microsoft.com/office/drawing/2014/main" id="{3F3D9750-E8BD-E151-6ECC-E7FAC8E7B83B}"/>
              </a:ext>
            </a:extLst>
          </p:cNvPr>
          <p:cNvSpPr txBox="1"/>
          <p:nvPr/>
        </p:nvSpPr>
        <p:spPr>
          <a:xfrm>
            <a:off x="6223380" y="496926"/>
            <a:ext cx="10478552" cy="6309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3500" kern="0" spc="-300" dirty="0">
                <a:solidFill>
                  <a:srgbClr val="000000"/>
                </a:solidFill>
                <a:latin typeface="THECandybarmiri" pitchFamily="34" charset="0"/>
                <a:cs typeface="THECandybarmiri" pitchFamily="34" charset="0"/>
              </a:rPr>
              <a:t>Sequence Diagram – </a:t>
            </a:r>
            <a:r>
              <a:rPr lang="ko-KR" altLang="en-US" sz="3500" kern="0" spc="-300" dirty="0">
                <a:solidFill>
                  <a:srgbClr val="000000"/>
                </a:solidFill>
                <a:latin typeface="THECandybarmiri" pitchFamily="34" charset="0"/>
                <a:cs typeface="THECandybarmiri" pitchFamily="34" charset="0"/>
              </a:rPr>
              <a:t>로그아웃 하기</a:t>
            </a:r>
            <a:r>
              <a:rPr lang="en-US" altLang="ko-KR" sz="3500" kern="0" spc="-300" dirty="0">
                <a:solidFill>
                  <a:srgbClr val="000000"/>
                </a:solidFill>
                <a:latin typeface="THECandybarmiri" pitchFamily="34" charset="0"/>
                <a:cs typeface="THECandybarmiri" pitchFamily="34" charset="0"/>
              </a:rPr>
              <a:t>, </a:t>
            </a:r>
            <a:r>
              <a:rPr lang="ko-KR" altLang="en-US" sz="3500" kern="0" spc="-300" dirty="0">
                <a:solidFill>
                  <a:srgbClr val="000000"/>
                </a:solidFill>
                <a:latin typeface="THECandybarmiri" pitchFamily="34" charset="0"/>
                <a:cs typeface="THECandybarmiri" pitchFamily="34" charset="0"/>
              </a:rPr>
              <a:t>회원 비밀번호 찾기</a:t>
            </a:r>
            <a:endParaRPr lang="en-US" sz="3500" kern="0" spc="-300" dirty="0">
              <a:solidFill>
                <a:srgbClr val="000000"/>
              </a:solidFill>
              <a:latin typeface="THECandybarmiri" pitchFamily="34" charset="0"/>
              <a:cs typeface="THECandybarmi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07959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905" y="8413986"/>
            <a:ext cx="18287619" cy="2729348"/>
            <a:chOff x="-1905" y="7563986"/>
            <a:chExt cx="18287619" cy="27293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905" y="7563986"/>
              <a:ext cx="18287619" cy="2729348"/>
            </a:xfrm>
            <a:prstGeom prst="rect">
              <a:avLst/>
            </a:prstGeom>
          </p:spPr>
        </p:pic>
      </p:grpSp>
      <p:sp>
        <p:nvSpPr>
          <p:cNvPr id="22" name="Object 6">
            <a:extLst>
              <a:ext uri="{FF2B5EF4-FFF2-40B4-BE49-F238E27FC236}">
                <a16:creationId xmlns:a16="http://schemas.microsoft.com/office/drawing/2014/main" id="{98DDB9D6-F996-EF18-225A-23696E3D58A4}"/>
              </a:ext>
            </a:extLst>
          </p:cNvPr>
          <p:cNvSpPr txBox="1"/>
          <p:nvPr/>
        </p:nvSpPr>
        <p:spPr>
          <a:xfrm>
            <a:off x="2841066" y="8986247"/>
            <a:ext cx="4088390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200" b="1" dirty="0">
                <a:solidFill>
                  <a:prstClr val="black"/>
                </a:solidFill>
              </a:rPr>
              <a:t>UC005 </a:t>
            </a:r>
            <a:r>
              <a:rPr lang="ko-KR" altLang="en-US" sz="2200" b="1" dirty="0">
                <a:solidFill>
                  <a:prstClr val="black"/>
                </a:solidFill>
              </a:rPr>
              <a:t>회원 정보 수정하기</a:t>
            </a:r>
            <a:endParaRPr lang="en-US" altLang="ko-KR" sz="2400" b="1" dirty="0">
              <a:solidFill>
                <a:prstClr val="black"/>
              </a:solidFill>
            </a:endParaRPr>
          </a:p>
          <a:p>
            <a:pPr algn="ctr"/>
            <a:r>
              <a:rPr lang="ko-KR" altLang="en-US" dirty="0">
                <a:solidFill>
                  <a:prstClr val="black"/>
                </a:solidFill>
              </a:rPr>
              <a:t>사용자가 회원 정보를 수정한다</a:t>
            </a:r>
            <a:r>
              <a:rPr lang="en-US" altLang="ko-KR" dirty="0">
                <a:solidFill>
                  <a:prstClr val="black"/>
                </a:solidFill>
              </a:rPr>
              <a:t>.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23" name="Object 6">
            <a:extLst>
              <a:ext uri="{FF2B5EF4-FFF2-40B4-BE49-F238E27FC236}">
                <a16:creationId xmlns:a16="http://schemas.microsoft.com/office/drawing/2014/main" id="{6A82CCF9-FC9C-FA49-9F04-52F6064E101C}"/>
              </a:ext>
            </a:extLst>
          </p:cNvPr>
          <p:cNvSpPr txBox="1"/>
          <p:nvPr/>
        </p:nvSpPr>
        <p:spPr>
          <a:xfrm>
            <a:off x="10437503" y="8986247"/>
            <a:ext cx="4088390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200" b="1" dirty="0">
                <a:solidFill>
                  <a:prstClr val="black"/>
                </a:solidFill>
              </a:rPr>
              <a:t>UC006 </a:t>
            </a:r>
            <a:r>
              <a:rPr lang="ko-KR" altLang="en-US" sz="2200" b="1" dirty="0">
                <a:solidFill>
                  <a:prstClr val="black"/>
                </a:solidFill>
              </a:rPr>
              <a:t>회원 탈퇴하기</a:t>
            </a:r>
            <a:endParaRPr lang="en-US" altLang="ko-KR" sz="2400" b="1" dirty="0">
              <a:solidFill>
                <a:prstClr val="black"/>
              </a:solidFill>
            </a:endParaRPr>
          </a:p>
          <a:p>
            <a:pPr algn="ctr"/>
            <a:r>
              <a:rPr lang="ko-KR" altLang="en-US" dirty="0">
                <a:solidFill>
                  <a:prstClr val="black"/>
                </a:solidFill>
              </a:rPr>
              <a:t>사용자가 회원 탈퇴를 한다</a:t>
            </a:r>
            <a:r>
              <a:rPr lang="en-US" altLang="ko-KR" dirty="0">
                <a:solidFill>
                  <a:prstClr val="black"/>
                </a:solidFill>
              </a:rPr>
              <a:t>.</a:t>
            </a:r>
            <a:endParaRPr lang="en-US" dirty="0">
              <a:solidFill>
                <a:prstClr val="black"/>
              </a:solidFill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B1CDE9D7-23C5-10AA-4FBB-C4B4DBBC8C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3549" y="1587183"/>
            <a:ext cx="2933954" cy="6363251"/>
          </a:xfrm>
          <a:prstGeom prst="rect">
            <a:avLst/>
          </a:prstGeom>
        </p:spPr>
      </p:pic>
      <p:sp>
        <p:nvSpPr>
          <p:cNvPr id="17" name="Object 5"/>
          <p:cNvSpPr txBox="1"/>
          <p:nvPr/>
        </p:nvSpPr>
        <p:spPr>
          <a:xfrm>
            <a:off x="16834814" y="330993"/>
            <a:ext cx="1356857" cy="10464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6200" kern="0" spc="-200">
                <a:solidFill>
                  <a:srgbClr val="000000"/>
                </a:solidFill>
                <a:latin typeface="THECandybarmiri" pitchFamily="34" charset="0"/>
                <a:cs typeface="THECandybarmiri" pitchFamily="34" charset="0"/>
              </a:rPr>
              <a:t>04</a:t>
            </a:r>
            <a:endParaRPr lang="en-US">
              <a:solidFill>
                <a:prstClr val="black"/>
              </a:solidFill>
            </a:endParaRPr>
          </a:p>
        </p:txBody>
      </p:sp>
      <p:grpSp>
        <p:nvGrpSpPr>
          <p:cNvPr id="21" name="그룹 1002"/>
          <p:cNvGrpSpPr/>
          <p:nvPr/>
        </p:nvGrpSpPr>
        <p:grpSpPr>
          <a:xfrm flipV="1">
            <a:off x="10986655" y="1116185"/>
            <a:ext cx="5715275" cy="45719"/>
            <a:chOff x="15861594" y="1161905"/>
            <a:chExt cx="840336" cy="54262"/>
          </a:xfrm>
        </p:grpSpPr>
        <p:pic>
          <p:nvPicPr>
            <p:cNvPr id="24" name="Object 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  <p:sp>
        <p:nvSpPr>
          <p:cNvPr id="25" name="Object 6">
            <a:extLst>
              <a:ext uri="{FF2B5EF4-FFF2-40B4-BE49-F238E27FC236}">
                <a16:creationId xmlns:a16="http://schemas.microsoft.com/office/drawing/2014/main" id="{3F3D9750-E8BD-E151-6ECC-E7FAC8E7B83B}"/>
              </a:ext>
            </a:extLst>
          </p:cNvPr>
          <p:cNvSpPr txBox="1"/>
          <p:nvPr/>
        </p:nvSpPr>
        <p:spPr>
          <a:xfrm>
            <a:off x="6223380" y="496926"/>
            <a:ext cx="10478552" cy="6309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3500" kern="0" spc="-300" dirty="0">
                <a:solidFill>
                  <a:srgbClr val="000000"/>
                </a:solidFill>
                <a:latin typeface="THECandybarmiri" pitchFamily="34" charset="0"/>
                <a:cs typeface="THECandybarmiri" pitchFamily="34" charset="0"/>
              </a:rPr>
              <a:t>회원 정보 수정하기</a:t>
            </a:r>
            <a:r>
              <a:rPr lang="en-US" altLang="ko-KR" sz="3500" kern="0" spc="-300" dirty="0">
                <a:solidFill>
                  <a:srgbClr val="000000"/>
                </a:solidFill>
                <a:latin typeface="THECandybarmiri" pitchFamily="34" charset="0"/>
                <a:cs typeface="THECandybarmiri" pitchFamily="34" charset="0"/>
              </a:rPr>
              <a:t>, </a:t>
            </a:r>
            <a:r>
              <a:rPr lang="ko-KR" altLang="en-US" sz="3500" kern="0" spc="-300" dirty="0">
                <a:solidFill>
                  <a:srgbClr val="000000"/>
                </a:solidFill>
                <a:latin typeface="THECandybarmiri" pitchFamily="34" charset="0"/>
                <a:cs typeface="THECandybarmiri" pitchFamily="34" charset="0"/>
              </a:rPr>
              <a:t>회원 탈퇴하기</a:t>
            </a:r>
            <a:endParaRPr lang="en-US" sz="3500" kern="0" spc="-300" dirty="0">
              <a:solidFill>
                <a:srgbClr val="000000"/>
              </a:solidFill>
              <a:latin typeface="THECandybarmiri" pitchFamily="34" charset="0"/>
              <a:cs typeface="THECandybarmi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11070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8FA17815-0983-F32F-9804-71786357B5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2466" y="1377433"/>
            <a:ext cx="13645163" cy="4003107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06D4F13-AF65-98AE-0E04-D2DE6842C0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2466" y="5600286"/>
            <a:ext cx="13645163" cy="4247022"/>
          </a:xfrm>
          <a:prstGeom prst="rect">
            <a:avLst/>
          </a:prstGeom>
        </p:spPr>
      </p:pic>
      <p:sp>
        <p:nvSpPr>
          <p:cNvPr id="7" name="Object 5"/>
          <p:cNvSpPr txBox="1"/>
          <p:nvPr/>
        </p:nvSpPr>
        <p:spPr>
          <a:xfrm>
            <a:off x="16834814" y="330993"/>
            <a:ext cx="1356857" cy="10464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6200" kern="0" spc="-200">
                <a:solidFill>
                  <a:srgbClr val="000000"/>
                </a:solidFill>
                <a:latin typeface="THECandybarmiri" pitchFamily="34" charset="0"/>
                <a:cs typeface="THECandybarmiri" pitchFamily="34" charset="0"/>
              </a:rPr>
              <a:t>04</a:t>
            </a:r>
            <a:endParaRPr lang="en-US">
              <a:solidFill>
                <a:prstClr val="black"/>
              </a:solidFill>
            </a:endParaRPr>
          </a:p>
        </p:txBody>
      </p:sp>
      <p:grpSp>
        <p:nvGrpSpPr>
          <p:cNvPr id="8" name="그룹 1002"/>
          <p:cNvGrpSpPr/>
          <p:nvPr/>
        </p:nvGrpSpPr>
        <p:grpSpPr>
          <a:xfrm flipV="1">
            <a:off x="10986655" y="1116185"/>
            <a:ext cx="5715275" cy="45719"/>
            <a:chOff x="15861594" y="1161905"/>
            <a:chExt cx="840336" cy="54262"/>
          </a:xfrm>
        </p:grpSpPr>
        <p:pic>
          <p:nvPicPr>
            <p:cNvPr id="9" name="Object 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  <p:sp>
        <p:nvSpPr>
          <p:cNvPr id="10" name="Object 6">
            <a:extLst>
              <a:ext uri="{FF2B5EF4-FFF2-40B4-BE49-F238E27FC236}">
                <a16:creationId xmlns:a16="http://schemas.microsoft.com/office/drawing/2014/main" id="{3F3D9750-E8BD-E151-6ECC-E7FAC8E7B83B}"/>
              </a:ext>
            </a:extLst>
          </p:cNvPr>
          <p:cNvSpPr txBox="1"/>
          <p:nvPr/>
        </p:nvSpPr>
        <p:spPr>
          <a:xfrm>
            <a:off x="7328848" y="496926"/>
            <a:ext cx="9373083" cy="6309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3500" kern="0" spc="-300" dirty="0">
                <a:solidFill>
                  <a:srgbClr val="000000"/>
                </a:solidFill>
                <a:latin typeface="THECandybarmiri" pitchFamily="34" charset="0"/>
                <a:cs typeface="THECandybarmiri" pitchFamily="34" charset="0"/>
              </a:rPr>
              <a:t>Sequence Diagram – </a:t>
            </a:r>
            <a:r>
              <a:rPr lang="ko-KR" altLang="en-US" sz="3500" kern="0" spc="-300" dirty="0">
                <a:solidFill>
                  <a:srgbClr val="000000"/>
                </a:solidFill>
                <a:latin typeface="THECandybarmiri" pitchFamily="34" charset="0"/>
                <a:cs typeface="THECandybarmiri" pitchFamily="34" charset="0"/>
              </a:rPr>
              <a:t>회원 정보 수정하기</a:t>
            </a:r>
            <a:r>
              <a:rPr lang="en-US" altLang="ko-KR" sz="3500" kern="0" spc="-300" dirty="0">
                <a:solidFill>
                  <a:srgbClr val="000000"/>
                </a:solidFill>
                <a:latin typeface="THECandybarmiri" pitchFamily="34" charset="0"/>
                <a:cs typeface="THECandybarmiri" pitchFamily="34" charset="0"/>
              </a:rPr>
              <a:t>, </a:t>
            </a:r>
            <a:r>
              <a:rPr lang="ko-KR" altLang="en-US" sz="3500" kern="0" spc="-300" dirty="0">
                <a:solidFill>
                  <a:srgbClr val="000000"/>
                </a:solidFill>
                <a:latin typeface="THECandybarmiri" pitchFamily="34" charset="0"/>
                <a:cs typeface="THECandybarmiri" pitchFamily="34" charset="0"/>
              </a:rPr>
              <a:t>탈퇴하기</a:t>
            </a:r>
            <a:endParaRPr lang="en-US" sz="3500" kern="0" spc="-300" dirty="0">
              <a:solidFill>
                <a:srgbClr val="000000"/>
              </a:solidFill>
              <a:latin typeface="THECandybarmiri" pitchFamily="34" charset="0"/>
              <a:cs typeface="THECandybarmi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38127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905" y="8224500"/>
            <a:ext cx="18287619" cy="2729348"/>
            <a:chOff x="-1905" y="7563986"/>
            <a:chExt cx="18287619" cy="27293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905" y="7563986"/>
              <a:ext cx="18287619" cy="2729348"/>
            </a:xfrm>
            <a:prstGeom prst="rect">
              <a:avLst/>
            </a:prstGeom>
          </p:spPr>
        </p:pic>
      </p:grpSp>
      <p:sp>
        <p:nvSpPr>
          <p:cNvPr id="29" name="Object 6"/>
          <p:cNvSpPr txBox="1"/>
          <p:nvPr/>
        </p:nvSpPr>
        <p:spPr>
          <a:xfrm>
            <a:off x="6366158" y="8890298"/>
            <a:ext cx="5551491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200" b="1" dirty="0"/>
              <a:t>UC007 </a:t>
            </a:r>
            <a:r>
              <a:rPr lang="ko-KR" altLang="en-US" sz="2200" b="1" dirty="0"/>
              <a:t>의류 등록하기</a:t>
            </a:r>
            <a:endParaRPr lang="en-US" altLang="ko-KR" sz="2400" b="1" dirty="0"/>
          </a:p>
          <a:p>
            <a:pPr algn="ctr"/>
            <a:r>
              <a:rPr lang="ko-KR" altLang="en-US" dirty="0"/>
              <a:t>사용자가</a:t>
            </a:r>
            <a:r>
              <a:rPr lang="en-US" altLang="ko-KR" dirty="0"/>
              <a:t> </a:t>
            </a:r>
            <a:r>
              <a:rPr lang="ko-KR" altLang="en-US" dirty="0"/>
              <a:t>등록하고 싶은</a:t>
            </a:r>
            <a:r>
              <a:rPr lang="en-US" altLang="ko-KR" dirty="0"/>
              <a:t> </a:t>
            </a:r>
            <a:r>
              <a:rPr lang="ko-KR" altLang="en-US" dirty="0"/>
              <a:t>의류를 등록한다</a:t>
            </a:r>
            <a:r>
              <a:rPr lang="en-US" altLang="ko-KR" dirty="0"/>
              <a:t>.</a:t>
            </a:r>
            <a:endParaRPr 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9B1072D4-4B24-E5C8-9B5D-2687B5D8E6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1317" y="1377433"/>
            <a:ext cx="2911092" cy="6363251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E5383757-93FB-42AC-2AD4-939FD43923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9939" y="1377433"/>
            <a:ext cx="2926334" cy="6363251"/>
          </a:xfrm>
          <a:prstGeom prst="rect">
            <a:avLst/>
          </a:prstGeom>
        </p:spPr>
      </p:pic>
      <p:sp>
        <p:nvSpPr>
          <p:cNvPr id="7" name="Object 5"/>
          <p:cNvSpPr txBox="1"/>
          <p:nvPr/>
        </p:nvSpPr>
        <p:spPr>
          <a:xfrm>
            <a:off x="16834814" y="330993"/>
            <a:ext cx="1356857" cy="10464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6200" kern="0" spc="-200">
                <a:solidFill>
                  <a:srgbClr val="000000"/>
                </a:solidFill>
                <a:latin typeface="THECandybarmiri" pitchFamily="34" charset="0"/>
                <a:cs typeface="THECandybarmiri" pitchFamily="34" charset="0"/>
              </a:rPr>
              <a:t>04</a:t>
            </a:r>
            <a:endParaRPr lang="en-US">
              <a:solidFill>
                <a:prstClr val="black"/>
              </a:solidFill>
            </a:endParaRPr>
          </a:p>
        </p:txBody>
      </p:sp>
      <p:grpSp>
        <p:nvGrpSpPr>
          <p:cNvPr id="8" name="그룹 1002"/>
          <p:cNvGrpSpPr/>
          <p:nvPr/>
        </p:nvGrpSpPr>
        <p:grpSpPr>
          <a:xfrm flipV="1">
            <a:off x="14084697" y="1116185"/>
            <a:ext cx="2520000" cy="45719"/>
            <a:chOff x="15861594" y="1161905"/>
            <a:chExt cx="840336" cy="54262"/>
          </a:xfrm>
        </p:grpSpPr>
        <p:pic>
          <p:nvPicPr>
            <p:cNvPr id="9" name="Object 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  <p:sp>
        <p:nvSpPr>
          <p:cNvPr id="10" name="Object 6">
            <a:extLst>
              <a:ext uri="{FF2B5EF4-FFF2-40B4-BE49-F238E27FC236}">
                <a16:creationId xmlns:a16="http://schemas.microsoft.com/office/drawing/2014/main" id="{3F3D9750-E8BD-E151-6ECC-E7FAC8E7B83B}"/>
              </a:ext>
            </a:extLst>
          </p:cNvPr>
          <p:cNvSpPr txBox="1"/>
          <p:nvPr/>
        </p:nvSpPr>
        <p:spPr>
          <a:xfrm>
            <a:off x="6223380" y="496926"/>
            <a:ext cx="10478552" cy="6309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3500" kern="0" spc="-300" dirty="0">
                <a:solidFill>
                  <a:srgbClr val="000000"/>
                </a:solidFill>
                <a:latin typeface="THECandybarmiri" pitchFamily="34" charset="0"/>
                <a:cs typeface="THECandybarmiri" pitchFamily="34" charset="0"/>
              </a:rPr>
              <a:t>의류 등록하기</a:t>
            </a:r>
            <a:endParaRPr lang="en-US" sz="3500" kern="0" spc="-300" dirty="0">
              <a:solidFill>
                <a:srgbClr val="000000"/>
              </a:solidFill>
              <a:latin typeface="THECandybarmiri" pitchFamily="34" charset="0"/>
              <a:cs typeface="THECandybarmi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12980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16834814" y="330993"/>
            <a:ext cx="1356857" cy="10464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6200" kern="0" spc="-200">
                <a:solidFill>
                  <a:srgbClr val="000000"/>
                </a:solidFill>
                <a:latin typeface="THECandybarmiri" pitchFamily="34" charset="0"/>
                <a:cs typeface="THECandybarmiri" pitchFamily="34" charset="0"/>
              </a:rPr>
              <a:t>04</a:t>
            </a:r>
            <a:endParaRPr lang="en-US">
              <a:solidFill>
                <a:prstClr val="black"/>
              </a:solidFill>
            </a:endParaRPr>
          </a:p>
        </p:txBody>
      </p:sp>
      <p:grpSp>
        <p:nvGrpSpPr>
          <p:cNvPr id="1002" name="그룹 1002"/>
          <p:cNvGrpSpPr/>
          <p:nvPr/>
        </p:nvGrpSpPr>
        <p:grpSpPr>
          <a:xfrm flipV="1">
            <a:off x="10986655" y="1116185"/>
            <a:ext cx="5715275" cy="45719"/>
            <a:chOff x="15861594" y="1161905"/>
            <a:chExt cx="840336" cy="54262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161429" y="3950476"/>
            <a:ext cx="5237143" cy="3571885"/>
            <a:chOff x="12161429" y="3950476"/>
            <a:chExt cx="5237143" cy="357188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161429" y="3950476"/>
              <a:ext cx="5237143" cy="3571885"/>
            </a:xfrm>
            <a:prstGeom prst="rect">
              <a:avLst/>
            </a:prstGeom>
          </p:spPr>
        </p:pic>
      </p:grpSp>
      <p:sp>
        <p:nvSpPr>
          <p:cNvPr id="10" name="Object 6">
            <a:extLst>
              <a:ext uri="{FF2B5EF4-FFF2-40B4-BE49-F238E27FC236}">
                <a16:creationId xmlns:a16="http://schemas.microsoft.com/office/drawing/2014/main" id="{3F3D9750-E8BD-E151-6ECC-E7FAC8E7B83B}"/>
              </a:ext>
            </a:extLst>
          </p:cNvPr>
          <p:cNvSpPr txBox="1"/>
          <p:nvPr/>
        </p:nvSpPr>
        <p:spPr>
          <a:xfrm>
            <a:off x="10290412" y="496926"/>
            <a:ext cx="6411519" cy="6309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3500" kern="0" spc="-300" dirty="0">
                <a:solidFill>
                  <a:srgbClr val="000000"/>
                </a:solidFill>
                <a:latin typeface="THECandybarmiri" pitchFamily="34" charset="0"/>
                <a:cs typeface="THECandybarmiri" pitchFamily="34" charset="0"/>
              </a:rPr>
              <a:t>Sequence Diagram – </a:t>
            </a:r>
            <a:r>
              <a:rPr lang="ko-KR" altLang="en-US" sz="3500" kern="0" spc="-300" dirty="0">
                <a:solidFill>
                  <a:srgbClr val="000000"/>
                </a:solidFill>
                <a:latin typeface="THECandybarmiri" pitchFamily="34" charset="0"/>
                <a:cs typeface="THECandybarmiri" pitchFamily="34" charset="0"/>
              </a:rPr>
              <a:t>의류 등록하기</a:t>
            </a:r>
            <a:endParaRPr lang="en-US" sz="3500" kern="0" spc="-300" dirty="0">
              <a:solidFill>
                <a:srgbClr val="000000"/>
              </a:solidFill>
              <a:latin typeface="THECandybarmiri" pitchFamily="34" charset="0"/>
              <a:cs typeface="THECandybarmiri" pitchFamily="34" charset="0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4A5EBE5-0AA7-FBC9-6989-61C21E619F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3611" y="1912879"/>
            <a:ext cx="14521074" cy="6316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6812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905" y="8268312"/>
            <a:ext cx="18287619" cy="2729348"/>
            <a:chOff x="-1905" y="7563986"/>
            <a:chExt cx="18287619" cy="27293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905" y="7563986"/>
              <a:ext cx="18287619" cy="2729348"/>
            </a:xfrm>
            <a:prstGeom prst="rect">
              <a:avLst/>
            </a:prstGeom>
          </p:spPr>
        </p:pic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0805" y="1421716"/>
            <a:ext cx="2941575" cy="635563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2233" y="1377433"/>
            <a:ext cx="2958851" cy="636996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6987" y="1410286"/>
            <a:ext cx="2911092" cy="637849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2686" y="1397221"/>
            <a:ext cx="2954940" cy="6379283"/>
          </a:xfrm>
          <a:prstGeom prst="rect">
            <a:avLst/>
          </a:prstGeom>
        </p:spPr>
      </p:pic>
      <p:sp>
        <p:nvSpPr>
          <p:cNvPr id="13" name="Object 6">
            <a:extLst>
              <a:ext uri="{FF2B5EF4-FFF2-40B4-BE49-F238E27FC236}">
                <a16:creationId xmlns:a16="http://schemas.microsoft.com/office/drawing/2014/main" id="{F3385FF4-AD9D-61A3-3623-7424B608A31A}"/>
              </a:ext>
            </a:extLst>
          </p:cNvPr>
          <p:cNvSpPr txBox="1"/>
          <p:nvPr/>
        </p:nvSpPr>
        <p:spPr>
          <a:xfrm>
            <a:off x="6608613" y="8529805"/>
            <a:ext cx="5066582" cy="15696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200" b="1"/>
              <a:t>UC008 </a:t>
            </a:r>
            <a:r>
              <a:rPr lang="ko-KR" altLang="en-US" sz="2200" b="1"/>
              <a:t>의류 조회하기</a:t>
            </a:r>
            <a:endParaRPr lang="en-US" altLang="ko-KR" sz="2400" b="1"/>
          </a:p>
          <a:p>
            <a:pPr algn="ctr"/>
            <a:r>
              <a:rPr lang="ko-KR" altLang="en-US">
                <a:solidFill>
                  <a:prstClr val="black"/>
                </a:solidFill>
              </a:rPr>
              <a:t>사용자가자신이 추가한</a:t>
            </a:r>
            <a:r>
              <a:rPr lang="en-US" altLang="ko-KR">
                <a:solidFill>
                  <a:prstClr val="black"/>
                </a:solidFill>
              </a:rPr>
              <a:t> </a:t>
            </a:r>
            <a:r>
              <a:rPr lang="ko-KR" altLang="en-US">
                <a:solidFill>
                  <a:prstClr val="black"/>
                </a:solidFill>
              </a:rPr>
              <a:t>의류 정보들을 조회한다</a:t>
            </a:r>
            <a:r>
              <a:rPr lang="en-US" altLang="ko-KR">
                <a:solidFill>
                  <a:prstClr val="black"/>
                </a:solidFill>
              </a:rPr>
              <a:t>.</a:t>
            </a:r>
          </a:p>
          <a:p>
            <a:pPr algn="ctr"/>
            <a:r>
              <a:rPr lang="ko-KR" altLang="en-US">
                <a:solidFill>
                  <a:prstClr val="black"/>
                </a:solidFill>
              </a:rPr>
              <a:t>카테고리 별 의류 조회</a:t>
            </a:r>
            <a:r>
              <a:rPr lang="en-US" altLang="ko-KR">
                <a:solidFill>
                  <a:prstClr val="black"/>
                </a:solidFill>
              </a:rPr>
              <a:t>, </a:t>
            </a:r>
            <a:r>
              <a:rPr lang="ko-KR" altLang="en-US">
                <a:solidFill>
                  <a:prstClr val="black"/>
                </a:solidFill>
              </a:rPr>
              <a:t>즐겨 찾기 의류 조회</a:t>
            </a:r>
            <a:r>
              <a:rPr lang="en-US" altLang="ko-KR">
                <a:solidFill>
                  <a:prstClr val="black"/>
                </a:solidFill>
              </a:rPr>
              <a:t>,</a:t>
            </a:r>
            <a:endParaRPr lang="en-US" altLang="ko-KR"/>
          </a:p>
          <a:p>
            <a:pPr algn="ctr"/>
            <a:r>
              <a:rPr lang="ko-KR" altLang="en-US">
                <a:solidFill>
                  <a:prstClr val="black"/>
                </a:solidFill>
              </a:rPr>
              <a:t>의류 전체 조회가 가능하다</a:t>
            </a:r>
            <a:r>
              <a:rPr lang="en-US" altLang="ko-KR">
                <a:solidFill>
                  <a:prstClr val="black"/>
                </a:solidFill>
              </a:rPr>
              <a:t>. </a:t>
            </a:r>
          </a:p>
          <a:p>
            <a:pPr algn="ctr"/>
            <a:r>
              <a:rPr lang="ko-KR" altLang="en-US">
                <a:solidFill>
                  <a:prstClr val="black"/>
                </a:solidFill>
              </a:rPr>
              <a:t>카테고리는 계절별 의류</a:t>
            </a:r>
            <a:r>
              <a:rPr lang="en-US" altLang="ko-KR">
                <a:solidFill>
                  <a:prstClr val="black"/>
                </a:solidFill>
              </a:rPr>
              <a:t>, </a:t>
            </a:r>
            <a:r>
              <a:rPr lang="ko-KR" altLang="en-US">
                <a:solidFill>
                  <a:prstClr val="black"/>
                </a:solidFill>
              </a:rPr>
              <a:t>종류별</a:t>
            </a:r>
            <a:r>
              <a:rPr lang="ko-KR" altLang="en-US"/>
              <a:t> </a:t>
            </a:r>
            <a:r>
              <a:rPr lang="ko-KR" altLang="en-US">
                <a:solidFill>
                  <a:prstClr val="black"/>
                </a:solidFill>
              </a:rPr>
              <a:t>의류로 나뉜다</a:t>
            </a:r>
            <a:r>
              <a:rPr lang="en-US" altLang="ko-KR">
                <a:solidFill>
                  <a:prstClr val="black"/>
                </a:solidFill>
              </a:rPr>
              <a:t>.</a:t>
            </a:r>
            <a:endParaRPr lang="en-US"/>
          </a:p>
        </p:txBody>
      </p:sp>
      <p:sp>
        <p:nvSpPr>
          <p:cNvPr id="10" name="Object 5"/>
          <p:cNvSpPr txBox="1"/>
          <p:nvPr/>
        </p:nvSpPr>
        <p:spPr>
          <a:xfrm>
            <a:off x="16834814" y="330993"/>
            <a:ext cx="1356857" cy="10464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6200" kern="0" spc="-200">
                <a:solidFill>
                  <a:srgbClr val="000000"/>
                </a:solidFill>
                <a:latin typeface="THECandybarmiri" pitchFamily="34" charset="0"/>
                <a:cs typeface="THECandybarmiri" pitchFamily="34" charset="0"/>
              </a:rPr>
              <a:t>04</a:t>
            </a:r>
            <a:endParaRPr lang="en-US">
              <a:solidFill>
                <a:prstClr val="black"/>
              </a:solidFill>
            </a:endParaRPr>
          </a:p>
        </p:txBody>
      </p:sp>
      <p:grpSp>
        <p:nvGrpSpPr>
          <p:cNvPr id="11" name="그룹 1002"/>
          <p:cNvGrpSpPr/>
          <p:nvPr/>
        </p:nvGrpSpPr>
        <p:grpSpPr>
          <a:xfrm flipV="1">
            <a:off x="14007949" y="1116185"/>
            <a:ext cx="2520000" cy="45719"/>
            <a:chOff x="15861594" y="1161905"/>
            <a:chExt cx="840336" cy="54262"/>
          </a:xfrm>
        </p:grpSpPr>
        <p:pic>
          <p:nvPicPr>
            <p:cNvPr id="12" name="Object 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  <p:sp>
        <p:nvSpPr>
          <p:cNvPr id="14" name="Object 6">
            <a:extLst>
              <a:ext uri="{FF2B5EF4-FFF2-40B4-BE49-F238E27FC236}">
                <a16:creationId xmlns:a16="http://schemas.microsoft.com/office/drawing/2014/main" id="{3F3D9750-E8BD-E151-6ECC-E7FAC8E7B83B}"/>
              </a:ext>
            </a:extLst>
          </p:cNvPr>
          <p:cNvSpPr txBox="1"/>
          <p:nvPr/>
        </p:nvSpPr>
        <p:spPr>
          <a:xfrm>
            <a:off x="6223380" y="496926"/>
            <a:ext cx="10478552" cy="6309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3500" kern="0" spc="-300" dirty="0">
                <a:solidFill>
                  <a:srgbClr val="000000"/>
                </a:solidFill>
                <a:latin typeface="THECandybarmiri" pitchFamily="34" charset="0"/>
                <a:cs typeface="THECandybarmiri" pitchFamily="34" charset="0"/>
              </a:rPr>
              <a:t>의류 조회하기</a:t>
            </a:r>
            <a:endParaRPr lang="en-US" sz="3500" kern="0" spc="-300" dirty="0">
              <a:solidFill>
                <a:srgbClr val="000000"/>
              </a:solidFill>
              <a:latin typeface="THECandybarmiri" pitchFamily="34" charset="0"/>
              <a:cs typeface="THECandybarmi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59269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E3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64609" y="2488942"/>
            <a:ext cx="7061029" cy="501675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32000" kern="0" spc="-1000" dirty="0">
                <a:solidFill>
                  <a:srgbClr val="FFFFFF"/>
                </a:solidFill>
                <a:latin typeface="THECandybarmiri"/>
              </a:rPr>
              <a:t>01</a:t>
            </a:r>
            <a:endParaRPr lang="en-US" dirty="0"/>
          </a:p>
        </p:txBody>
      </p:sp>
      <p:sp>
        <p:nvSpPr>
          <p:cNvPr id="3" name="Object 3"/>
          <p:cNvSpPr txBox="1"/>
          <p:nvPr/>
        </p:nvSpPr>
        <p:spPr>
          <a:xfrm>
            <a:off x="5810977" y="5257368"/>
            <a:ext cx="12572370" cy="113877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6800" b="1" kern="0" spc="-700" dirty="0" err="1">
                <a:latin typeface="NanumSquare"/>
              </a:rPr>
              <a:t>역할</a:t>
            </a:r>
            <a:r>
              <a:rPr lang="en-US" altLang="ko-KR" sz="6800" b="1" kern="0" spc="-700" dirty="0">
                <a:latin typeface="NanumSquare"/>
              </a:rPr>
              <a:t> </a:t>
            </a:r>
            <a:r>
              <a:rPr lang="en-US" altLang="ko-KR" sz="6800" b="1" kern="0" spc="-700" dirty="0" err="1">
                <a:latin typeface="NanumSquare"/>
              </a:rPr>
              <a:t>분담</a:t>
            </a:r>
            <a:endParaRPr lang="en-US" altLang="ko-KR" sz="6800" kern="0" spc="-700" dirty="0">
              <a:latin typeface="NanumSquare"/>
            </a:endParaRPr>
          </a:p>
        </p:txBody>
      </p:sp>
      <p:pic>
        <p:nvPicPr>
          <p:cNvPr id="7" name="그래픽 6" descr="자녀 단색으로 채워진">
            <a:extLst>
              <a:ext uri="{FF2B5EF4-FFF2-40B4-BE49-F238E27FC236}">
                <a16:creationId xmlns:a16="http://schemas.microsoft.com/office/drawing/2014/main" id="{4A1D2FD6-0B5A-917A-BB1D-61345C4EAA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401800" y="7277100"/>
            <a:ext cx="2520000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8459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16834814" y="330993"/>
            <a:ext cx="1356857" cy="10464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6200" kern="0" spc="-200">
                <a:solidFill>
                  <a:srgbClr val="000000"/>
                </a:solidFill>
                <a:latin typeface="THECandybarmiri" pitchFamily="34" charset="0"/>
                <a:cs typeface="THECandybarmiri" pitchFamily="34" charset="0"/>
              </a:rPr>
              <a:t>04</a:t>
            </a:r>
            <a:endParaRPr lang="en-US">
              <a:solidFill>
                <a:prstClr val="black"/>
              </a:solidFill>
            </a:endParaRPr>
          </a:p>
        </p:txBody>
      </p:sp>
      <p:grpSp>
        <p:nvGrpSpPr>
          <p:cNvPr id="1002" name="그룹 1002"/>
          <p:cNvGrpSpPr/>
          <p:nvPr/>
        </p:nvGrpSpPr>
        <p:grpSpPr>
          <a:xfrm flipV="1">
            <a:off x="10581931" y="1105008"/>
            <a:ext cx="6120000" cy="45719"/>
            <a:chOff x="15861594" y="1161905"/>
            <a:chExt cx="840336" cy="54262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161429" y="3950476"/>
            <a:ext cx="5237143" cy="3571885"/>
            <a:chOff x="12161429" y="3950476"/>
            <a:chExt cx="5237143" cy="357188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161429" y="3950476"/>
              <a:ext cx="5237143" cy="3571885"/>
            </a:xfrm>
            <a:prstGeom prst="rect">
              <a:avLst/>
            </a:prstGeom>
          </p:spPr>
        </p:pic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C5FF1D3D-7B9E-F04A-6B73-16484A9BD7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575" y="1971684"/>
            <a:ext cx="17217338" cy="6236412"/>
          </a:xfrm>
          <a:prstGeom prst="rect">
            <a:avLst/>
          </a:prstGeom>
        </p:spPr>
      </p:pic>
      <p:sp>
        <p:nvSpPr>
          <p:cNvPr id="10" name="Object 6">
            <a:extLst>
              <a:ext uri="{FF2B5EF4-FFF2-40B4-BE49-F238E27FC236}">
                <a16:creationId xmlns:a16="http://schemas.microsoft.com/office/drawing/2014/main" id="{3F3D9750-E8BD-E151-6ECC-E7FAC8E7B83B}"/>
              </a:ext>
            </a:extLst>
          </p:cNvPr>
          <p:cNvSpPr txBox="1"/>
          <p:nvPr/>
        </p:nvSpPr>
        <p:spPr>
          <a:xfrm>
            <a:off x="10290412" y="496926"/>
            <a:ext cx="6411519" cy="6309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3500" kern="0" spc="-300" dirty="0">
                <a:solidFill>
                  <a:srgbClr val="000000"/>
                </a:solidFill>
                <a:latin typeface="THECandybarmiri" pitchFamily="34" charset="0"/>
                <a:cs typeface="THECandybarmiri" pitchFamily="34" charset="0"/>
              </a:rPr>
              <a:t>Sequence Diagram – </a:t>
            </a:r>
            <a:r>
              <a:rPr lang="ko-KR" altLang="en-US" sz="3500" kern="0" spc="-300" dirty="0">
                <a:solidFill>
                  <a:srgbClr val="000000"/>
                </a:solidFill>
                <a:latin typeface="THECandybarmiri" pitchFamily="34" charset="0"/>
                <a:cs typeface="THECandybarmiri" pitchFamily="34" charset="0"/>
              </a:rPr>
              <a:t>의류 조회하기</a:t>
            </a:r>
            <a:endParaRPr lang="en-US" sz="3500" kern="0" spc="-300" dirty="0">
              <a:solidFill>
                <a:srgbClr val="000000"/>
              </a:solidFill>
              <a:latin typeface="THECandybarmiri" pitchFamily="34" charset="0"/>
              <a:cs typeface="THECandybarmi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53281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905" y="8265018"/>
            <a:ext cx="18287619" cy="2729348"/>
            <a:chOff x="-1905" y="7563986"/>
            <a:chExt cx="18287619" cy="27293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905" y="7563986"/>
              <a:ext cx="18287619" cy="2729348"/>
            </a:xfrm>
            <a:prstGeom prst="rect">
              <a:avLst/>
            </a:prstGeom>
          </p:spPr>
        </p:pic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5314" y="1407878"/>
            <a:ext cx="2888230" cy="6370872"/>
          </a:xfrm>
          <a:prstGeom prst="rect">
            <a:avLst/>
          </a:prstGeom>
        </p:spPr>
      </p:pic>
      <p:sp>
        <p:nvSpPr>
          <p:cNvPr id="20" name="Object 6">
            <a:extLst>
              <a:ext uri="{FF2B5EF4-FFF2-40B4-BE49-F238E27FC236}">
                <a16:creationId xmlns:a16="http://schemas.microsoft.com/office/drawing/2014/main" id="{2506B257-D038-3959-9247-23A17D7C708B}"/>
              </a:ext>
            </a:extLst>
          </p:cNvPr>
          <p:cNvSpPr txBox="1"/>
          <p:nvPr/>
        </p:nvSpPr>
        <p:spPr>
          <a:xfrm>
            <a:off x="5841243" y="8644807"/>
            <a:ext cx="7110482" cy="9848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200" b="1" dirty="0">
                <a:solidFill>
                  <a:prstClr val="black"/>
                </a:solidFill>
              </a:rPr>
              <a:t>UC009 </a:t>
            </a:r>
            <a:r>
              <a:rPr lang="ko-KR" altLang="en-US" sz="2200" b="1" dirty="0">
                <a:solidFill>
                  <a:prstClr val="black"/>
                </a:solidFill>
              </a:rPr>
              <a:t>의류 상세 정보 조회하기</a:t>
            </a:r>
            <a:endParaRPr lang="en-US" altLang="ko-KR" sz="2400" b="1" dirty="0">
              <a:solidFill>
                <a:prstClr val="black"/>
              </a:solidFill>
            </a:endParaRPr>
          </a:p>
          <a:p>
            <a:pPr algn="ctr"/>
            <a:r>
              <a:rPr lang="ko-KR" altLang="en-US" dirty="0">
                <a:solidFill>
                  <a:prstClr val="black"/>
                </a:solidFill>
              </a:rPr>
              <a:t>사용자가 선택한 의류의 상세 정보</a:t>
            </a:r>
            <a:r>
              <a:rPr lang="en-US" altLang="ko-KR" dirty="0">
                <a:solidFill>
                  <a:prstClr val="black"/>
                </a:solidFill>
              </a:rPr>
              <a:t>(</a:t>
            </a:r>
            <a:r>
              <a:rPr lang="ko-KR" altLang="en-US" dirty="0">
                <a:solidFill>
                  <a:prstClr val="black"/>
                </a:solidFill>
              </a:rPr>
              <a:t>사진</a:t>
            </a:r>
            <a:r>
              <a:rPr lang="en-US" altLang="ko-KR" dirty="0">
                <a:solidFill>
                  <a:prstClr val="black"/>
                </a:solidFill>
              </a:rPr>
              <a:t>, </a:t>
            </a:r>
            <a:r>
              <a:rPr lang="ko-KR" altLang="en-US" dirty="0">
                <a:solidFill>
                  <a:prstClr val="black"/>
                </a:solidFill>
              </a:rPr>
              <a:t>치수</a:t>
            </a:r>
            <a:r>
              <a:rPr lang="en-US" altLang="ko-KR" dirty="0">
                <a:solidFill>
                  <a:prstClr val="black"/>
                </a:solidFill>
              </a:rPr>
              <a:t>, </a:t>
            </a:r>
            <a:r>
              <a:rPr lang="ko-KR" altLang="en-US" dirty="0">
                <a:solidFill>
                  <a:prstClr val="black"/>
                </a:solidFill>
              </a:rPr>
              <a:t>등록 날짜</a:t>
            </a:r>
            <a:r>
              <a:rPr lang="en-US" altLang="ko-KR" dirty="0">
                <a:solidFill>
                  <a:prstClr val="black"/>
                </a:solidFill>
              </a:rPr>
              <a:t>, </a:t>
            </a:r>
            <a:r>
              <a:rPr lang="ko-KR" altLang="en-US" dirty="0">
                <a:solidFill>
                  <a:prstClr val="black"/>
                </a:solidFill>
              </a:rPr>
              <a:t>종류</a:t>
            </a:r>
            <a:r>
              <a:rPr lang="en-US" altLang="ko-KR" dirty="0">
                <a:solidFill>
                  <a:prstClr val="black"/>
                </a:solidFill>
              </a:rPr>
              <a:t>, </a:t>
            </a:r>
            <a:r>
              <a:rPr lang="ko-KR" altLang="en-US" dirty="0">
                <a:solidFill>
                  <a:prstClr val="black"/>
                </a:solidFill>
              </a:rPr>
              <a:t>계절</a:t>
            </a:r>
            <a:r>
              <a:rPr lang="en-US" altLang="ko-KR" dirty="0">
                <a:solidFill>
                  <a:prstClr val="black"/>
                </a:solidFill>
              </a:rPr>
              <a:t>, </a:t>
            </a:r>
            <a:r>
              <a:rPr lang="ko-KR" altLang="en-US" dirty="0">
                <a:solidFill>
                  <a:prstClr val="black"/>
                </a:solidFill>
              </a:rPr>
              <a:t>즐겨 찾기 여부</a:t>
            </a:r>
            <a:r>
              <a:rPr lang="en-US" altLang="ko-KR" dirty="0">
                <a:solidFill>
                  <a:prstClr val="black"/>
                </a:solidFill>
              </a:rPr>
              <a:t>, </a:t>
            </a:r>
            <a:r>
              <a:rPr lang="ko-KR" altLang="en-US" dirty="0">
                <a:solidFill>
                  <a:prstClr val="black"/>
                </a:solidFill>
              </a:rPr>
              <a:t>의류 </a:t>
            </a:r>
            <a:r>
              <a:rPr lang="ko-KR" altLang="en-US" dirty="0" err="1">
                <a:solidFill>
                  <a:prstClr val="black"/>
                </a:solidFill>
              </a:rPr>
              <a:t>세탁법</a:t>
            </a:r>
            <a:r>
              <a:rPr lang="en-US" altLang="ko-KR" dirty="0">
                <a:solidFill>
                  <a:prstClr val="black"/>
                </a:solidFill>
              </a:rPr>
              <a:t>)</a:t>
            </a:r>
            <a:r>
              <a:rPr lang="ko-KR" altLang="en-US" dirty="0">
                <a:solidFill>
                  <a:prstClr val="black"/>
                </a:solidFill>
              </a:rPr>
              <a:t>를 조회한다</a:t>
            </a:r>
            <a:r>
              <a:rPr lang="en-US" altLang="ko-KR" dirty="0">
                <a:solidFill>
                  <a:prstClr val="black"/>
                </a:solidFill>
              </a:rPr>
              <a:t>.</a:t>
            </a:r>
          </a:p>
        </p:txBody>
      </p:sp>
      <p:sp>
        <p:nvSpPr>
          <p:cNvPr id="10" name="Object 5"/>
          <p:cNvSpPr txBox="1"/>
          <p:nvPr/>
        </p:nvSpPr>
        <p:spPr>
          <a:xfrm>
            <a:off x="16834814" y="330993"/>
            <a:ext cx="1356857" cy="10464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6200" kern="0" spc="-200">
                <a:solidFill>
                  <a:srgbClr val="000000"/>
                </a:solidFill>
                <a:latin typeface="THECandybarmiri" pitchFamily="34" charset="0"/>
                <a:cs typeface="THECandybarmiri" pitchFamily="34" charset="0"/>
              </a:rPr>
              <a:t>04</a:t>
            </a:r>
            <a:endParaRPr lang="en-US">
              <a:solidFill>
                <a:prstClr val="black"/>
              </a:solidFill>
            </a:endParaRPr>
          </a:p>
        </p:txBody>
      </p:sp>
      <p:grpSp>
        <p:nvGrpSpPr>
          <p:cNvPr id="11" name="그룹 1002"/>
          <p:cNvGrpSpPr/>
          <p:nvPr/>
        </p:nvGrpSpPr>
        <p:grpSpPr>
          <a:xfrm flipV="1">
            <a:off x="12381932" y="1116185"/>
            <a:ext cx="4320000" cy="45719"/>
            <a:chOff x="15861594" y="1161905"/>
            <a:chExt cx="840336" cy="54262"/>
          </a:xfrm>
        </p:grpSpPr>
        <p:pic>
          <p:nvPicPr>
            <p:cNvPr id="12" name="Object 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  <p:sp>
        <p:nvSpPr>
          <p:cNvPr id="13" name="Object 6">
            <a:extLst>
              <a:ext uri="{FF2B5EF4-FFF2-40B4-BE49-F238E27FC236}">
                <a16:creationId xmlns:a16="http://schemas.microsoft.com/office/drawing/2014/main" id="{3F3D9750-E8BD-E151-6ECC-E7FAC8E7B83B}"/>
              </a:ext>
            </a:extLst>
          </p:cNvPr>
          <p:cNvSpPr txBox="1"/>
          <p:nvPr/>
        </p:nvSpPr>
        <p:spPr>
          <a:xfrm>
            <a:off x="6223380" y="496926"/>
            <a:ext cx="10478552" cy="6309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3500" kern="0" spc="-300" dirty="0">
                <a:solidFill>
                  <a:srgbClr val="000000"/>
                </a:solidFill>
                <a:latin typeface="THECandybarmiri" pitchFamily="34" charset="0"/>
                <a:cs typeface="THECandybarmiri" pitchFamily="34" charset="0"/>
              </a:rPr>
              <a:t>의류 상세 정보 조회하기</a:t>
            </a:r>
            <a:endParaRPr lang="en-US" sz="3500" kern="0" spc="-300" dirty="0">
              <a:solidFill>
                <a:srgbClr val="000000"/>
              </a:solidFill>
              <a:latin typeface="THECandybarmiri" pitchFamily="34" charset="0"/>
              <a:cs typeface="THECandybarmi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87337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16834814" y="330993"/>
            <a:ext cx="1356857" cy="10464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6200" kern="0" spc="-200">
                <a:solidFill>
                  <a:srgbClr val="000000"/>
                </a:solidFill>
                <a:latin typeface="THECandybarmiri" pitchFamily="34" charset="0"/>
                <a:cs typeface="THECandybarmiri" pitchFamily="34" charset="0"/>
              </a:rPr>
              <a:t>04</a:t>
            </a:r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697337" y="496926"/>
            <a:ext cx="9004595" cy="6309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altLang="ko-KR" sz="3500" kern="0" spc="-300" dirty="0">
                <a:solidFill>
                  <a:srgbClr val="000000"/>
                </a:solidFill>
                <a:latin typeface="THECandybarmiri" pitchFamily="34" charset="0"/>
                <a:cs typeface="THECandybarmiri" pitchFamily="34" charset="0"/>
              </a:rPr>
              <a:t>Sequence Diagram – </a:t>
            </a:r>
            <a:r>
              <a:rPr lang="ko-KR" altLang="en-US" sz="3500" kern="0" spc="-300" dirty="0">
                <a:solidFill>
                  <a:srgbClr val="000000"/>
                </a:solidFill>
                <a:latin typeface="THECandybarmiri" pitchFamily="34" charset="0"/>
                <a:cs typeface="THECandybarmiri" pitchFamily="34" charset="0"/>
              </a:rPr>
              <a:t>의류 상세 정보 조회하기</a:t>
            </a:r>
            <a:endParaRPr lang="en-US" altLang="ko-KR" sz="3500" kern="0" spc="-300" dirty="0">
              <a:solidFill>
                <a:srgbClr val="000000"/>
              </a:solidFill>
              <a:latin typeface="THECandybarmiri" pitchFamily="34" charset="0"/>
              <a:cs typeface="THECandybarmiri" pitchFamily="34" charset="0"/>
            </a:endParaRPr>
          </a:p>
        </p:txBody>
      </p:sp>
      <p:grpSp>
        <p:nvGrpSpPr>
          <p:cNvPr id="1002" name="그룹 1002"/>
          <p:cNvGrpSpPr/>
          <p:nvPr/>
        </p:nvGrpSpPr>
        <p:grpSpPr>
          <a:xfrm flipV="1">
            <a:off x="8914814" y="1116185"/>
            <a:ext cx="7920000" cy="45719"/>
            <a:chOff x="15861594" y="1161905"/>
            <a:chExt cx="840336" cy="54262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161429" y="3950476"/>
            <a:ext cx="5237143" cy="3571885"/>
            <a:chOff x="12161429" y="3950476"/>
            <a:chExt cx="5237143" cy="357188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161429" y="3950476"/>
              <a:ext cx="5237143" cy="3571885"/>
            </a:xfrm>
            <a:prstGeom prst="rect">
              <a:avLst/>
            </a:prstGeom>
          </p:spPr>
        </p:pic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50234A69-4223-E79A-A1F2-88B0D8664A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996" y="2529894"/>
            <a:ext cx="16188901" cy="4992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1239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905" y="8283401"/>
            <a:ext cx="18287619" cy="2729348"/>
            <a:chOff x="-1905" y="7563986"/>
            <a:chExt cx="18287619" cy="27293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905" y="7563986"/>
              <a:ext cx="18287619" cy="2729348"/>
            </a:xfrm>
            <a:prstGeom prst="rect">
              <a:avLst/>
            </a:prstGeom>
          </p:spPr>
        </p:pic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7261" y="1441502"/>
            <a:ext cx="2941575" cy="6355631"/>
          </a:xfrm>
          <a:prstGeom prst="rect">
            <a:avLst/>
          </a:prstGeom>
        </p:spPr>
      </p:pic>
      <p:sp>
        <p:nvSpPr>
          <p:cNvPr id="22" name="Object 6">
            <a:extLst>
              <a:ext uri="{FF2B5EF4-FFF2-40B4-BE49-F238E27FC236}">
                <a16:creationId xmlns:a16="http://schemas.microsoft.com/office/drawing/2014/main" id="{D9335AD9-B4F2-0603-B8D3-9F825BE16A5F}"/>
              </a:ext>
            </a:extLst>
          </p:cNvPr>
          <p:cNvSpPr txBox="1"/>
          <p:nvPr/>
        </p:nvSpPr>
        <p:spPr>
          <a:xfrm>
            <a:off x="5036024" y="8488117"/>
            <a:ext cx="7656394" cy="166199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200" b="1" dirty="0"/>
              <a:t>UC010 </a:t>
            </a:r>
            <a:r>
              <a:rPr lang="ko-KR" altLang="en-US" sz="2200" b="1" dirty="0"/>
              <a:t>의류 즐겨 찾기 하기</a:t>
            </a:r>
            <a:endParaRPr lang="en-US" altLang="ko-KR" sz="2400" b="1" dirty="0"/>
          </a:p>
          <a:p>
            <a:pPr algn="ctr"/>
            <a:r>
              <a:rPr lang="en-US" altLang="ko-KR" sz="2200" b="1" dirty="0"/>
              <a:t>&amp; UC011</a:t>
            </a:r>
            <a:r>
              <a:rPr lang="ko-KR" altLang="en-US" sz="2200" b="1" dirty="0"/>
              <a:t>의류 즐겨 찾기 해제하기</a:t>
            </a:r>
            <a:endParaRPr lang="en-US" altLang="ko-KR" sz="2400" b="1" dirty="0"/>
          </a:p>
          <a:p>
            <a:pPr algn="ctr"/>
            <a:r>
              <a:rPr lang="ko-KR" altLang="en-US" dirty="0">
                <a:solidFill>
                  <a:prstClr val="black"/>
                </a:solidFill>
              </a:rPr>
              <a:t>사용자가 </a:t>
            </a:r>
            <a:r>
              <a:rPr lang="ko-KR" altLang="en-US" dirty="0" err="1">
                <a:solidFill>
                  <a:prstClr val="black"/>
                </a:solidFill>
              </a:rPr>
              <a:t>즐겨찾기</a:t>
            </a:r>
            <a:endParaRPr lang="en-US" altLang="ko-KR" dirty="0">
              <a:solidFill>
                <a:prstClr val="black"/>
              </a:solidFill>
            </a:endParaRPr>
          </a:p>
          <a:p>
            <a:pPr algn="ctr"/>
            <a:r>
              <a:rPr lang="ko-KR" altLang="en-US" dirty="0">
                <a:solidFill>
                  <a:prstClr val="black"/>
                </a:solidFill>
              </a:rPr>
              <a:t>하고 싶은 의류를 즐겨 찾기 한다</a:t>
            </a:r>
            <a:r>
              <a:rPr lang="en-US" altLang="ko-KR" dirty="0">
                <a:solidFill>
                  <a:prstClr val="black"/>
                </a:solidFill>
              </a:rPr>
              <a:t>/</a:t>
            </a:r>
          </a:p>
          <a:p>
            <a:pPr algn="ctr"/>
            <a:r>
              <a:rPr lang="ko-KR" altLang="en-US" dirty="0">
                <a:solidFill>
                  <a:prstClr val="black"/>
                </a:solidFill>
              </a:rPr>
              <a:t>사용자가 의류 즐겨 찾기를 해제한다</a:t>
            </a:r>
            <a:r>
              <a:rPr lang="en-US" altLang="ko-KR" dirty="0">
                <a:solidFill>
                  <a:prstClr val="black"/>
                </a:solidFill>
              </a:rPr>
              <a:t>.</a:t>
            </a:r>
            <a:endParaRPr lang="en-US" dirty="0"/>
          </a:p>
        </p:txBody>
      </p:sp>
      <p:sp>
        <p:nvSpPr>
          <p:cNvPr id="10" name="Object 5"/>
          <p:cNvSpPr txBox="1"/>
          <p:nvPr/>
        </p:nvSpPr>
        <p:spPr>
          <a:xfrm>
            <a:off x="16834814" y="330993"/>
            <a:ext cx="1356857" cy="10464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6200" kern="0" spc="-200">
                <a:solidFill>
                  <a:srgbClr val="000000"/>
                </a:solidFill>
                <a:latin typeface="THECandybarmiri" pitchFamily="34" charset="0"/>
                <a:cs typeface="THECandybarmiri" pitchFamily="34" charset="0"/>
              </a:rPr>
              <a:t>04</a:t>
            </a:r>
            <a:endParaRPr lang="en-US">
              <a:solidFill>
                <a:prstClr val="black"/>
              </a:solidFill>
            </a:endParaRPr>
          </a:p>
        </p:txBody>
      </p:sp>
      <p:grpSp>
        <p:nvGrpSpPr>
          <p:cNvPr id="11" name="그룹 1002"/>
          <p:cNvGrpSpPr/>
          <p:nvPr/>
        </p:nvGrpSpPr>
        <p:grpSpPr>
          <a:xfrm flipV="1">
            <a:off x="10986655" y="1116185"/>
            <a:ext cx="5715275" cy="45719"/>
            <a:chOff x="15861594" y="1161905"/>
            <a:chExt cx="840336" cy="54262"/>
          </a:xfrm>
        </p:grpSpPr>
        <p:pic>
          <p:nvPicPr>
            <p:cNvPr id="12" name="Object 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  <p:sp>
        <p:nvSpPr>
          <p:cNvPr id="13" name="Object 6">
            <a:extLst>
              <a:ext uri="{FF2B5EF4-FFF2-40B4-BE49-F238E27FC236}">
                <a16:creationId xmlns:a16="http://schemas.microsoft.com/office/drawing/2014/main" id="{3F3D9750-E8BD-E151-6ECC-E7FAC8E7B83B}"/>
              </a:ext>
            </a:extLst>
          </p:cNvPr>
          <p:cNvSpPr txBox="1"/>
          <p:nvPr/>
        </p:nvSpPr>
        <p:spPr>
          <a:xfrm>
            <a:off x="6223380" y="496926"/>
            <a:ext cx="10478552" cy="6309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3500" kern="0" spc="-300" dirty="0">
                <a:solidFill>
                  <a:srgbClr val="000000"/>
                </a:solidFill>
                <a:latin typeface="THECandybarmiri" pitchFamily="34" charset="0"/>
                <a:cs typeface="THECandybarmiri" pitchFamily="34" charset="0"/>
              </a:rPr>
              <a:t>의류 </a:t>
            </a:r>
            <a:r>
              <a:rPr lang="ko-KR" altLang="en-US" sz="3500" kern="0" spc="-300" dirty="0" err="1">
                <a:solidFill>
                  <a:srgbClr val="000000"/>
                </a:solidFill>
                <a:latin typeface="THECandybarmiri" pitchFamily="34" charset="0"/>
                <a:cs typeface="THECandybarmiri" pitchFamily="34" charset="0"/>
              </a:rPr>
              <a:t>즐겨찾기</a:t>
            </a:r>
            <a:r>
              <a:rPr lang="ko-KR" altLang="en-US" sz="3500" kern="0" spc="-300" dirty="0">
                <a:solidFill>
                  <a:srgbClr val="000000"/>
                </a:solidFill>
                <a:latin typeface="THECandybarmiri" pitchFamily="34" charset="0"/>
                <a:cs typeface="THECandybarmiri" pitchFamily="34" charset="0"/>
              </a:rPr>
              <a:t> 하기</a:t>
            </a:r>
            <a:r>
              <a:rPr lang="en-US" altLang="ko-KR" sz="3500" kern="0" spc="-300" dirty="0">
                <a:solidFill>
                  <a:srgbClr val="000000"/>
                </a:solidFill>
                <a:latin typeface="THECandybarmiri" pitchFamily="34" charset="0"/>
                <a:cs typeface="THECandybarmiri" pitchFamily="34" charset="0"/>
              </a:rPr>
              <a:t>, </a:t>
            </a:r>
            <a:r>
              <a:rPr lang="ko-KR" altLang="en-US" sz="3500" kern="0" spc="-300" dirty="0">
                <a:solidFill>
                  <a:srgbClr val="000000"/>
                </a:solidFill>
                <a:latin typeface="THECandybarmiri" pitchFamily="34" charset="0"/>
                <a:cs typeface="THECandybarmiri" pitchFamily="34" charset="0"/>
              </a:rPr>
              <a:t>해제하기</a:t>
            </a:r>
            <a:endParaRPr lang="en-US" sz="3500" kern="0" spc="-300" dirty="0">
              <a:solidFill>
                <a:srgbClr val="000000"/>
              </a:solidFill>
              <a:latin typeface="THECandybarmiri" pitchFamily="34" charset="0"/>
              <a:cs typeface="THECandybarmi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06153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16834814" y="330993"/>
            <a:ext cx="1356857" cy="10464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6200" kern="0" spc="-200">
                <a:solidFill>
                  <a:srgbClr val="000000"/>
                </a:solidFill>
                <a:latin typeface="THECandybarmiri" pitchFamily="34" charset="0"/>
                <a:cs typeface="THECandybarmiri" pitchFamily="34" charset="0"/>
              </a:rPr>
              <a:t>04</a:t>
            </a:r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465325" y="496926"/>
            <a:ext cx="9236607" cy="6309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altLang="ko-KR" sz="3500" kern="0" spc="-300" dirty="0">
                <a:solidFill>
                  <a:srgbClr val="000000"/>
                </a:solidFill>
                <a:latin typeface="THECandybarmiri" pitchFamily="34" charset="0"/>
                <a:cs typeface="THECandybarmiri" pitchFamily="34" charset="0"/>
              </a:rPr>
              <a:t>Sequence Diagram – </a:t>
            </a:r>
            <a:r>
              <a:rPr lang="ko-KR" altLang="en-US" sz="3500" kern="0" spc="-300" dirty="0">
                <a:solidFill>
                  <a:srgbClr val="000000"/>
                </a:solidFill>
                <a:latin typeface="THECandybarmiri" pitchFamily="34" charset="0"/>
                <a:cs typeface="THECandybarmiri" pitchFamily="34" charset="0"/>
              </a:rPr>
              <a:t>의류 </a:t>
            </a:r>
            <a:r>
              <a:rPr lang="ko-KR" altLang="en-US" sz="3500" kern="0" spc="-300" dirty="0" err="1">
                <a:solidFill>
                  <a:srgbClr val="000000"/>
                </a:solidFill>
                <a:latin typeface="THECandybarmiri" pitchFamily="34" charset="0"/>
                <a:cs typeface="THECandybarmiri" pitchFamily="34" charset="0"/>
              </a:rPr>
              <a:t>즐겨찾기</a:t>
            </a:r>
            <a:r>
              <a:rPr lang="ko-KR" altLang="en-US" sz="3500" kern="0" spc="-300" dirty="0">
                <a:solidFill>
                  <a:srgbClr val="000000"/>
                </a:solidFill>
                <a:latin typeface="THECandybarmiri" pitchFamily="34" charset="0"/>
                <a:cs typeface="THECandybarmiri" pitchFamily="34" charset="0"/>
              </a:rPr>
              <a:t> 하기</a:t>
            </a:r>
            <a:r>
              <a:rPr lang="en-US" altLang="ko-KR" sz="3500" kern="0" spc="-300" dirty="0">
                <a:solidFill>
                  <a:srgbClr val="000000"/>
                </a:solidFill>
                <a:latin typeface="THECandybarmiri" pitchFamily="34" charset="0"/>
                <a:cs typeface="THECandybarmiri" pitchFamily="34" charset="0"/>
              </a:rPr>
              <a:t>, </a:t>
            </a:r>
            <a:r>
              <a:rPr lang="ko-KR" altLang="en-US" sz="3500" kern="0" spc="-300" dirty="0">
                <a:solidFill>
                  <a:srgbClr val="000000"/>
                </a:solidFill>
                <a:latin typeface="THECandybarmiri" pitchFamily="34" charset="0"/>
                <a:cs typeface="THECandybarmiri" pitchFamily="34" charset="0"/>
              </a:rPr>
              <a:t>해제하기</a:t>
            </a:r>
            <a:endParaRPr lang="en-US" altLang="ko-KR" sz="3500" kern="0" spc="-300" dirty="0">
              <a:solidFill>
                <a:srgbClr val="000000"/>
              </a:solidFill>
              <a:latin typeface="THECandybarmiri" pitchFamily="34" charset="0"/>
              <a:cs typeface="THECandybarmiri" pitchFamily="34" charset="0"/>
            </a:endParaRPr>
          </a:p>
        </p:txBody>
      </p:sp>
      <p:grpSp>
        <p:nvGrpSpPr>
          <p:cNvPr id="1002" name="그룹 1002"/>
          <p:cNvGrpSpPr/>
          <p:nvPr/>
        </p:nvGrpSpPr>
        <p:grpSpPr>
          <a:xfrm flipV="1">
            <a:off x="7832780" y="1116185"/>
            <a:ext cx="8640000" cy="45719"/>
            <a:chOff x="15861594" y="1161905"/>
            <a:chExt cx="840336" cy="54262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161429" y="3950476"/>
            <a:ext cx="5237143" cy="3571885"/>
            <a:chOff x="12161429" y="3950476"/>
            <a:chExt cx="5237143" cy="357188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161429" y="3950476"/>
              <a:ext cx="5237143" cy="3571885"/>
            </a:xfrm>
            <a:prstGeom prst="rect">
              <a:avLst/>
            </a:prstGeom>
          </p:spPr>
        </p:pic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DB01527C-2D27-3C9E-4624-DC51C44E03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5292" y="1747127"/>
            <a:ext cx="13351143" cy="397154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48CD306-5B55-5721-9F9F-BC495B657B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5291" y="5921352"/>
            <a:ext cx="13351143" cy="3944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0009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905" y="8396055"/>
            <a:ext cx="18287619" cy="2729348"/>
            <a:chOff x="-1905" y="7563986"/>
            <a:chExt cx="18287619" cy="27293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905" y="7563986"/>
              <a:ext cx="18287619" cy="2729348"/>
            </a:xfrm>
            <a:prstGeom prst="rect">
              <a:avLst/>
            </a:prstGeom>
          </p:spPr>
        </p:pic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7753" y="1538915"/>
            <a:ext cx="2918713" cy="6355631"/>
          </a:xfrm>
          <a:prstGeom prst="rect">
            <a:avLst/>
          </a:prstGeom>
        </p:spPr>
      </p:pic>
      <p:sp>
        <p:nvSpPr>
          <p:cNvPr id="24" name="Object 6">
            <a:extLst>
              <a:ext uri="{FF2B5EF4-FFF2-40B4-BE49-F238E27FC236}">
                <a16:creationId xmlns:a16="http://schemas.microsoft.com/office/drawing/2014/main" id="{23E451C5-15F4-95A6-25BC-19181178A041}"/>
              </a:ext>
            </a:extLst>
          </p:cNvPr>
          <p:cNvSpPr txBox="1"/>
          <p:nvPr/>
        </p:nvSpPr>
        <p:spPr>
          <a:xfrm>
            <a:off x="5554639" y="8672783"/>
            <a:ext cx="6086901" cy="129266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200" b="1" dirty="0">
                <a:solidFill>
                  <a:prstClr val="black"/>
                </a:solidFill>
              </a:rPr>
              <a:t>UC012 </a:t>
            </a:r>
            <a:r>
              <a:rPr lang="ko-KR" altLang="en-US" sz="2200" b="1" dirty="0">
                <a:solidFill>
                  <a:prstClr val="black"/>
                </a:solidFill>
              </a:rPr>
              <a:t>의류 </a:t>
            </a:r>
            <a:r>
              <a:rPr lang="ko-KR" altLang="en-US" sz="2200" b="1" dirty="0" err="1">
                <a:solidFill>
                  <a:prstClr val="black"/>
                </a:solidFill>
              </a:rPr>
              <a:t>세탁법</a:t>
            </a:r>
            <a:r>
              <a:rPr lang="ko-KR" altLang="en-US" sz="2200" b="1" dirty="0">
                <a:solidFill>
                  <a:prstClr val="black"/>
                </a:solidFill>
              </a:rPr>
              <a:t> 조회하기</a:t>
            </a:r>
            <a:endParaRPr lang="en-US" altLang="ko-KR" sz="2400" b="1" dirty="0">
              <a:solidFill>
                <a:prstClr val="black"/>
              </a:solidFill>
            </a:endParaRPr>
          </a:p>
          <a:p>
            <a:pPr algn="ctr"/>
            <a:r>
              <a:rPr lang="ko-KR" altLang="en-US" dirty="0">
                <a:solidFill>
                  <a:prstClr val="black"/>
                </a:solidFill>
              </a:rPr>
              <a:t>사용자가 의류 관리 프로그램 내의</a:t>
            </a:r>
            <a:endParaRPr lang="en-US" altLang="ko-KR" dirty="0">
              <a:solidFill>
                <a:prstClr val="black"/>
              </a:solidFill>
            </a:endParaRPr>
          </a:p>
          <a:p>
            <a:pPr algn="ctr"/>
            <a:r>
              <a:rPr lang="ko-KR" altLang="en-US" dirty="0">
                <a:solidFill>
                  <a:prstClr val="black"/>
                </a:solidFill>
              </a:rPr>
              <a:t>의류 상세 정보를 조회한 후</a:t>
            </a:r>
            <a:endParaRPr lang="en-US" altLang="ko-KR" dirty="0">
              <a:solidFill>
                <a:prstClr val="black"/>
              </a:solidFill>
            </a:endParaRPr>
          </a:p>
          <a:p>
            <a:pPr algn="ctr"/>
            <a:r>
              <a:rPr lang="ko-KR" altLang="en-US" dirty="0">
                <a:solidFill>
                  <a:prstClr val="black"/>
                </a:solidFill>
              </a:rPr>
              <a:t>의류 </a:t>
            </a:r>
            <a:r>
              <a:rPr lang="ko-KR" altLang="en-US" dirty="0" err="1">
                <a:solidFill>
                  <a:prstClr val="black"/>
                </a:solidFill>
              </a:rPr>
              <a:t>세탁법을</a:t>
            </a:r>
            <a:r>
              <a:rPr lang="ko-KR" altLang="en-US" dirty="0">
                <a:solidFill>
                  <a:prstClr val="black"/>
                </a:solidFill>
              </a:rPr>
              <a:t> 조회한다</a:t>
            </a:r>
            <a:r>
              <a:rPr lang="en-US" altLang="ko-KR" dirty="0">
                <a:solidFill>
                  <a:prstClr val="black"/>
                </a:solidFill>
              </a:rPr>
              <a:t>.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0" name="Object 5"/>
          <p:cNvSpPr txBox="1"/>
          <p:nvPr/>
        </p:nvSpPr>
        <p:spPr>
          <a:xfrm>
            <a:off x="16834814" y="330993"/>
            <a:ext cx="1356857" cy="10464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6200" kern="0" spc="-200">
                <a:solidFill>
                  <a:srgbClr val="000000"/>
                </a:solidFill>
                <a:latin typeface="THECandybarmiri" pitchFamily="34" charset="0"/>
                <a:cs typeface="THECandybarmiri" pitchFamily="34" charset="0"/>
              </a:rPr>
              <a:t>04</a:t>
            </a:r>
            <a:endParaRPr lang="en-US">
              <a:solidFill>
                <a:prstClr val="black"/>
              </a:solidFill>
            </a:endParaRPr>
          </a:p>
        </p:txBody>
      </p:sp>
      <p:grpSp>
        <p:nvGrpSpPr>
          <p:cNvPr id="11" name="그룹 1002"/>
          <p:cNvGrpSpPr/>
          <p:nvPr/>
        </p:nvGrpSpPr>
        <p:grpSpPr>
          <a:xfrm flipV="1">
            <a:off x="12514814" y="1116185"/>
            <a:ext cx="4320000" cy="45719"/>
            <a:chOff x="15861594" y="1161905"/>
            <a:chExt cx="840336" cy="54262"/>
          </a:xfrm>
        </p:grpSpPr>
        <p:pic>
          <p:nvPicPr>
            <p:cNvPr id="12" name="Object 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  <p:sp>
        <p:nvSpPr>
          <p:cNvPr id="13" name="Object 6">
            <a:extLst>
              <a:ext uri="{FF2B5EF4-FFF2-40B4-BE49-F238E27FC236}">
                <a16:creationId xmlns:a16="http://schemas.microsoft.com/office/drawing/2014/main" id="{3F3D9750-E8BD-E151-6ECC-E7FAC8E7B83B}"/>
              </a:ext>
            </a:extLst>
          </p:cNvPr>
          <p:cNvSpPr txBox="1"/>
          <p:nvPr/>
        </p:nvSpPr>
        <p:spPr>
          <a:xfrm>
            <a:off x="6223380" y="496926"/>
            <a:ext cx="10478552" cy="6309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3500" kern="0" spc="-300" dirty="0">
                <a:solidFill>
                  <a:srgbClr val="000000"/>
                </a:solidFill>
                <a:latin typeface="THECandybarmiri" pitchFamily="34" charset="0"/>
                <a:cs typeface="THECandybarmiri" pitchFamily="34" charset="0"/>
              </a:rPr>
              <a:t>의류 </a:t>
            </a:r>
            <a:r>
              <a:rPr lang="ko-KR" altLang="en-US" sz="3500" kern="0" spc="-300" dirty="0" err="1">
                <a:solidFill>
                  <a:srgbClr val="000000"/>
                </a:solidFill>
                <a:latin typeface="THECandybarmiri" pitchFamily="34" charset="0"/>
                <a:cs typeface="THECandybarmiri" pitchFamily="34" charset="0"/>
              </a:rPr>
              <a:t>세탁법</a:t>
            </a:r>
            <a:r>
              <a:rPr lang="ko-KR" altLang="en-US" sz="3500" kern="0" spc="-300" dirty="0">
                <a:solidFill>
                  <a:srgbClr val="000000"/>
                </a:solidFill>
                <a:latin typeface="THECandybarmiri" pitchFamily="34" charset="0"/>
                <a:cs typeface="THECandybarmiri" pitchFamily="34" charset="0"/>
              </a:rPr>
              <a:t> 조회하기</a:t>
            </a:r>
            <a:endParaRPr lang="en-US" sz="3500" kern="0" spc="-300" dirty="0">
              <a:solidFill>
                <a:srgbClr val="000000"/>
              </a:solidFill>
              <a:latin typeface="THECandybarmiri" pitchFamily="34" charset="0"/>
              <a:cs typeface="THECandybarmi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16427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16834814" y="330993"/>
            <a:ext cx="1356857" cy="10464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6200" kern="0" spc="-200">
                <a:solidFill>
                  <a:srgbClr val="000000"/>
                </a:solidFill>
                <a:latin typeface="THECandybarmiri" pitchFamily="34" charset="0"/>
                <a:cs typeface="THECandybarmiri" pitchFamily="34" charset="0"/>
              </a:rPr>
              <a:t>04</a:t>
            </a:r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106771" y="496926"/>
            <a:ext cx="8595162" cy="6309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altLang="ko-KR" sz="3500" kern="0" spc="-300" dirty="0">
                <a:solidFill>
                  <a:srgbClr val="000000"/>
                </a:solidFill>
                <a:latin typeface="THECandybarmiri" pitchFamily="34" charset="0"/>
                <a:cs typeface="THECandybarmiri" pitchFamily="34" charset="0"/>
              </a:rPr>
              <a:t>Sequence Diagram – </a:t>
            </a:r>
            <a:r>
              <a:rPr lang="ko-KR" altLang="en-US" sz="3500" kern="0" spc="-300" dirty="0">
                <a:solidFill>
                  <a:srgbClr val="000000"/>
                </a:solidFill>
                <a:latin typeface="THECandybarmiri" pitchFamily="34" charset="0"/>
                <a:cs typeface="THECandybarmiri" pitchFamily="34" charset="0"/>
              </a:rPr>
              <a:t>의류 </a:t>
            </a:r>
            <a:r>
              <a:rPr lang="ko-KR" altLang="en-US" sz="3500" kern="0" spc="-300" dirty="0" err="1">
                <a:solidFill>
                  <a:srgbClr val="000000"/>
                </a:solidFill>
                <a:latin typeface="THECandybarmiri" pitchFamily="34" charset="0"/>
                <a:cs typeface="THECandybarmiri" pitchFamily="34" charset="0"/>
              </a:rPr>
              <a:t>세탁법</a:t>
            </a:r>
            <a:r>
              <a:rPr lang="ko-KR" altLang="en-US" sz="3500" kern="0" spc="-300" dirty="0">
                <a:solidFill>
                  <a:srgbClr val="000000"/>
                </a:solidFill>
                <a:latin typeface="THECandybarmiri" pitchFamily="34" charset="0"/>
                <a:cs typeface="THECandybarmiri" pitchFamily="34" charset="0"/>
              </a:rPr>
              <a:t> 조회하기</a:t>
            </a:r>
            <a:endParaRPr lang="en-US" altLang="ko-KR" sz="3500" kern="0" spc="-300" dirty="0">
              <a:solidFill>
                <a:srgbClr val="000000"/>
              </a:solidFill>
              <a:latin typeface="THECandybarmiri" pitchFamily="34" charset="0"/>
              <a:cs typeface="THECandybarmiri" pitchFamily="34" charset="0"/>
            </a:endParaRPr>
          </a:p>
        </p:txBody>
      </p:sp>
      <p:grpSp>
        <p:nvGrpSpPr>
          <p:cNvPr id="1002" name="그룹 1002"/>
          <p:cNvGrpSpPr/>
          <p:nvPr/>
        </p:nvGrpSpPr>
        <p:grpSpPr>
          <a:xfrm flipV="1">
            <a:off x="9501933" y="1116185"/>
            <a:ext cx="7200000" cy="45719"/>
            <a:chOff x="15861594" y="1161905"/>
            <a:chExt cx="840336" cy="54262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161429" y="3950476"/>
            <a:ext cx="5237143" cy="3571885"/>
            <a:chOff x="12161429" y="3950476"/>
            <a:chExt cx="5237143" cy="357188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161429" y="3950476"/>
              <a:ext cx="5237143" cy="3571885"/>
            </a:xfrm>
            <a:prstGeom prst="rect">
              <a:avLst/>
            </a:prstGeom>
          </p:spPr>
        </p:pic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6BDEDA5E-C78C-D04C-B094-6FCB569403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9702" y="2006985"/>
            <a:ext cx="9164287" cy="7523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7743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905" y="8254066"/>
            <a:ext cx="18287619" cy="2729348"/>
            <a:chOff x="-1905" y="7563986"/>
            <a:chExt cx="18287619" cy="27293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905" y="7563986"/>
              <a:ext cx="18287619" cy="2729348"/>
            </a:xfrm>
            <a:prstGeom prst="rect">
              <a:avLst/>
            </a:prstGeom>
          </p:spPr>
        </p:pic>
      </p:grpSp>
      <p:sp>
        <p:nvSpPr>
          <p:cNvPr id="13" name="Object 6">
            <a:extLst>
              <a:ext uri="{FF2B5EF4-FFF2-40B4-BE49-F238E27FC236}">
                <a16:creationId xmlns:a16="http://schemas.microsoft.com/office/drawing/2014/main" id="{F3385FF4-AD9D-61A3-3623-7424B608A31A}"/>
              </a:ext>
            </a:extLst>
          </p:cNvPr>
          <p:cNvSpPr txBox="1"/>
          <p:nvPr/>
        </p:nvSpPr>
        <p:spPr>
          <a:xfrm>
            <a:off x="3432704" y="8703294"/>
            <a:ext cx="4150306" cy="129266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200" b="1" dirty="0"/>
              <a:t>UC013 </a:t>
            </a:r>
            <a:r>
              <a:rPr lang="ko-KR" altLang="en-US" sz="2200" b="1" dirty="0"/>
              <a:t>의류 삭제하기</a:t>
            </a:r>
            <a:endParaRPr lang="en-US" altLang="ko-KR" sz="2400" b="1" dirty="0"/>
          </a:p>
          <a:p>
            <a:pPr algn="ctr"/>
            <a:r>
              <a:rPr lang="ko-KR" altLang="en-US" dirty="0">
                <a:solidFill>
                  <a:prstClr val="black"/>
                </a:solidFill>
              </a:rPr>
              <a:t>사용자가 의류 관리 프로그램 내의</a:t>
            </a:r>
            <a:endParaRPr lang="en-US" altLang="ko-KR" dirty="0">
              <a:solidFill>
                <a:prstClr val="black"/>
              </a:solidFill>
            </a:endParaRPr>
          </a:p>
          <a:p>
            <a:pPr algn="ctr"/>
            <a:r>
              <a:rPr lang="ko-KR" altLang="en-US" dirty="0">
                <a:solidFill>
                  <a:prstClr val="black"/>
                </a:solidFill>
              </a:rPr>
              <a:t>의류 상세 정보를 조회한 후</a:t>
            </a:r>
            <a:endParaRPr lang="en-US" altLang="ko-KR" dirty="0">
              <a:solidFill>
                <a:prstClr val="black"/>
              </a:solidFill>
            </a:endParaRPr>
          </a:p>
          <a:p>
            <a:pPr algn="ctr"/>
            <a:r>
              <a:rPr lang="ko-KR" altLang="en-US" dirty="0">
                <a:solidFill>
                  <a:prstClr val="black"/>
                </a:solidFill>
              </a:rPr>
              <a:t>의류를 삭제한다</a:t>
            </a:r>
            <a:r>
              <a:rPr lang="en-US" altLang="ko-KR" dirty="0">
                <a:solidFill>
                  <a:prstClr val="black"/>
                </a:solidFill>
              </a:rPr>
              <a:t>.</a:t>
            </a:r>
            <a:endParaRPr 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64A904B-0863-B1CD-2837-4205C0EC8B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5073" y="1377433"/>
            <a:ext cx="2888230" cy="6370872"/>
          </a:xfrm>
          <a:prstGeom prst="rect">
            <a:avLst/>
          </a:prstGeom>
        </p:spPr>
      </p:pic>
      <p:sp>
        <p:nvSpPr>
          <p:cNvPr id="21" name="Object 6">
            <a:extLst>
              <a:ext uri="{FF2B5EF4-FFF2-40B4-BE49-F238E27FC236}">
                <a16:creationId xmlns:a16="http://schemas.microsoft.com/office/drawing/2014/main" id="{F9807E28-2AAC-DCFD-575B-BF55F8933D58}"/>
              </a:ext>
            </a:extLst>
          </p:cNvPr>
          <p:cNvSpPr txBox="1"/>
          <p:nvPr/>
        </p:nvSpPr>
        <p:spPr>
          <a:xfrm>
            <a:off x="10083303" y="8703294"/>
            <a:ext cx="4150306" cy="129266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200" b="1"/>
              <a:t>UC014 </a:t>
            </a:r>
            <a:r>
              <a:rPr lang="ko-KR" altLang="en-US" sz="2200" b="1"/>
              <a:t>의류 수정하기</a:t>
            </a:r>
            <a:endParaRPr lang="en-US" altLang="ko-KR" sz="2200" b="1"/>
          </a:p>
          <a:p>
            <a:pPr algn="ctr"/>
            <a:r>
              <a:rPr lang="ko-KR" altLang="en-US">
                <a:solidFill>
                  <a:prstClr val="black"/>
                </a:solidFill>
              </a:rPr>
              <a:t>사용자가 의류 관리 프로그램 내의</a:t>
            </a:r>
            <a:endParaRPr lang="en-US" altLang="ko-KR">
              <a:solidFill>
                <a:prstClr val="black"/>
              </a:solidFill>
            </a:endParaRPr>
          </a:p>
          <a:p>
            <a:pPr algn="ctr"/>
            <a:r>
              <a:rPr lang="ko-KR" altLang="en-US">
                <a:solidFill>
                  <a:prstClr val="black"/>
                </a:solidFill>
              </a:rPr>
              <a:t>의류 상세 정보를 조회한 후</a:t>
            </a:r>
            <a:endParaRPr lang="en-US" altLang="ko-KR">
              <a:solidFill>
                <a:prstClr val="black"/>
              </a:solidFill>
            </a:endParaRPr>
          </a:p>
          <a:p>
            <a:pPr algn="ctr"/>
            <a:r>
              <a:rPr lang="ko-KR" altLang="en-US">
                <a:solidFill>
                  <a:prstClr val="black"/>
                </a:solidFill>
              </a:rPr>
              <a:t>의류를 수정한다</a:t>
            </a:r>
            <a:r>
              <a:rPr lang="en-US" altLang="ko-KR">
                <a:solidFill>
                  <a:prstClr val="black"/>
                </a:solidFill>
              </a:rPr>
              <a:t>.</a:t>
            </a:r>
            <a:endParaRPr lang="en-US"/>
          </a:p>
        </p:txBody>
      </p:sp>
      <p:sp>
        <p:nvSpPr>
          <p:cNvPr id="11" name="도넛 21">
            <a:extLst>
              <a:ext uri="{FF2B5EF4-FFF2-40B4-BE49-F238E27FC236}">
                <a16:creationId xmlns:a16="http://schemas.microsoft.com/office/drawing/2014/main" id="{D69DC149-3035-126C-B6A7-C429D0FD25C0}"/>
              </a:ext>
            </a:extLst>
          </p:cNvPr>
          <p:cNvSpPr/>
          <p:nvPr/>
        </p:nvSpPr>
        <p:spPr>
          <a:xfrm>
            <a:off x="9247668" y="2120229"/>
            <a:ext cx="387651" cy="352763"/>
          </a:xfrm>
          <a:prstGeom prst="donut">
            <a:avLst>
              <a:gd name="adj" fmla="val 11209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도넛 21">
            <a:extLst>
              <a:ext uri="{FF2B5EF4-FFF2-40B4-BE49-F238E27FC236}">
                <a16:creationId xmlns:a16="http://schemas.microsoft.com/office/drawing/2014/main" id="{D69DC149-3035-126C-B6A7-C429D0FD25C0}"/>
              </a:ext>
            </a:extLst>
          </p:cNvPr>
          <p:cNvSpPr/>
          <p:nvPr/>
        </p:nvSpPr>
        <p:spPr>
          <a:xfrm>
            <a:off x="9506686" y="2120229"/>
            <a:ext cx="360645" cy="352763"/>
          </a:xfrm>
          <a:prstGeom prst="donut">
            <a:avLst>
              <a:gd name="adj" fmla="val 11209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Object 5"/>
          <p:cNvSpPr txBox="1"/>
          <p:nvPr/>
        </p:nvSpPr>
        <p:spPr>
          <a:xfrm>
            <a:off x="16834814" y="330993"/>
            <a:ext cx="1356857" cy="10464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6200" kern="0" spc="-200">
                <a:solidFill>
                  <a:srgbClr val="000000"/>
                </a:solidFill>
                <a:latin typeface="THECandybarmiri" pitchFamily="34" charset="0"/>
                <a:cs typeface="THECandybarmiri" pitchFamily="34" charset="0"/>
              </a:rPr>
              <a:t>04</a:t>
            </a:r>
            <a:endParaRPr lang="en-US">
              <a:solidFill>
                <a:prstClr val="black"/>
              </a:solidFill>
            </a:endParaRPr>
          </a:p>
        </p:txBody>
      </p:sp>
      <p:grpSp>
        <p:nvGrpSpPr>
          <p:cNvPr id="18" name="그룹 1002"/>
          <p:cNvGrpSpPr/>
          <p:nvPr/>
        </p:nvGrpSpPr>
        <p:grpSpPr>
          <a:xfrm flipV="1">
            <a:off x="11462656" y="1116185"/>
            <a:ext cx="5040000" cy="45719"/>
            <a:chOff x="15861594" y="1161905"/>
            <a:chExt cx="840336" cy="54262"/>
          </a:xfrm>
        </p:grpSpPr>
        <p:pic>
          <p:nvPicPr>
            <p:cNvPr id="19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  <p:sp>
        <p:nvSpPr>
          <p:cNvPr id="24" name="Object 6">
            <a:extLst>
              <a:ext uri="{FF2B5EF4-FFF2-40B4-BE49-F238E27FC236}">
                <a16:creationId xmlns:a16="http://schemas.microsoft.com/office/drawing/2014/main" id="{3F3D9750-E8BD-E151-6ECC-E7FAC8E7B83B}"/>
              </a:ext>
            </a:extLst>
          </p:cNvPr>
          <p:cNvSpPr txBox="1"/>
          <p:nvPr/>
        </p:nvSpPr>
        <p:spPr>
          <a:xfrm>
            <a:off x="6223380" y="496926"/>
            <a:ext cx="10478552" cy="6309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3500" kern="0" spc="-300" dirty="0">
                <a:solidFill>
                  <a:srgbClr val="000000"/>
                </a:solidFill>
                <a:latin typeface="THECandybarmiri" pitchFamily="34" charset="0"/>
                <a:cs typeface="THECandybarmiri" pitchFamily="34" charset="0"/>
              </a:rPr>
              <a:t>의류 삭제하기</a:t>
            </a:r>
            <a:r>
              <a:rPr lang="en-US" altLang="ko-KR" sz="3500" kern="0" spc="-300" dirty="0">
                <a:solidFill>
                  <a:srgbClr val="000000"/>
                </a:solidFill>
                <a:latin typeface="THECandybarmiri" pitchFamily="34" charset="0"/>
                <a:cs typeface="THECandybarmiri" pitchFamily="34" charset="0"/>
              </a:rPr>
              <a:t>, </a:t>
            </a:r>
            <a:r>
              <a:rPr lang="ko-KR" altLang="en-US" sz="3500" kern="0" spc="-300" dirty="0">
                <a:solidFill>
                  <a:srgbClr val="000000"/>
                </a:solidFill>
                <a:latin typeface="THECandybarmiri" pitchFamily="34" charset="0"/>
                <a:cs typeface="THECandybarmiri" pitchFamily="34" charset="0"/>
              </a:rPr>
              <a:t>의류 수정하기</a:t>
            </a:r>
            <a:endParaRPr lang="en-US" sz="3500" kern="0" spc="-300" dirty="0">
              <a:solidFill>
                <a:srgbClr val="000000"/>
              </a:solidFill>
              <a:latin typeface="THECandybarmiri" pitchFamily="34" charset="0"/>
              <a:cs typeface="THECandybarmi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4728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16834814" y="330993"/>
            <a:ext cx="1356857" cy="10464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6200" kern="0" spc="-200">
                <a:solidFill>
                  <a:srgbClr val="000000"/>
                </a:solidFill>
                <a:latin typeface="THECandybarmiri" pitchFamily="34" charset="0"/>
                <a:cs typeface="THECandybarmiri" pitchFamily="34" charset="0"/>
              </a:rPr>
              <a:t>04</a:t>
            </a:r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260609" y="496926"/>
            <a:ext cx="9441323" cy="6309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altLang="ko-KR" sz="3500" kern="0" spc="-300" dirty="0">
                <a:solidFill>
                  <a:srgbClr val="000000"/>
                </a:solidFill>
                <a:latin typeface="THECandybarmiri" pitchFamily="34" charset="0"/>
                <a:cs typeface="THECandybarmiri" pitchFamily="34" charset="0"/>
              </a:rPr>
              <a:t>Sequence Diagram – </a:t>
            </a:r>
            <a:r>
              <a:rPr lang="ko-KR" altLang="en-US" sz="3500" kern="0" spc="-300" dirty="0">
                <a:solidFill>
                  <a:srgbClr val="000000"/>
                </a:solidFill>
                <a:latin typeface="THECandybarmiri" pitchFamily="34" charset="0"/>
                <a:cs typeface="THECandybarmiri" pitchFamily="34" charset="0"/>
              </a:rPr>
              <a:t>의류 삭제하기</a:t>
            </a:r>
            <a:r>
              <a:rPr lang="en-US" altLang="ko-KR" sz="3500" kern="0" spc="-300" dirty="0">
                <a:solidFill>
                  <a:srgbClr val="000000"/>
                </a:solidFill>
                <a:latin typeface="THECandybarmiri" pitchFamily="34" charset="0"/>
                <a:cs typeface="THECandybarmiri" pitchFamily="34" charset="0"/>
              </a:rPr>
              <a:t>, </a:t>
            </a:r>
            <a:r>
              <a:rPr lang="ko-KR" altLang="en-US" sz="3500" kern="0" spc="-300" dirty="0">
                <a:solidFill>
                  <a:srgbClr val="000000"/>
                </a:solidFill>
                <a:latin typeface="THECandybarmiri" pitchFamily="34" charset="0"/>
                <a:cs typeface="THECandybarmiri" pitchFamily="34" charset="0"/>
              </a:rPr>
              <a:t>의류 수정하기</a:t>
            </a:r>
            <a:endParaRPr lang="en-US" altLang="ko-KR" sz="3500" kern="0" spc="-300" dirty="0">
              <a:solidFill>
                <a:srgbClr val="000000"/>
              </a:solidFill>
              <a:latin typeface="THECandybarmiri" pitchFamily="34" charset="0"/>
              <a:cs typeface="THECandybarmiri" pitchFamily="34" charset="0"/>
            </a:endParaRPr>
          </a:p>
        </p:txBody>
      </p:sp>
      <p:grpSp>
        <p:nvGrpSpPr>
          <p:cNvPr id="1002" name="그룹 1002"/>
          <p:cNvGrpSpPr/>
          <p:nvPr/>
        </p:nvGrpSpPr>
        <p:grpSpPr>
          <a:xfrm flipV="1">
            <a:off x="7841270" y="1116185"/>
            <a:ext cx="9000000" cy="45719"/>
            <a:chOff x="15861594" y="1161905"/>
            <a:chExt cx="840336" cy="54262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161429" y="3950476"/>
            <a:ext cx="5237143" cy="3571885"/>
            <a:chOff x="12161429" y="3950476"/>
            <a:chExt cx="5237143" cy="357188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161429" y="3950476"/>
              <a:ext cx="5237143" cy="3571885"/>
            </a:xfrm>
            <a:prstGeom prst="rect">
              <a:avLst/>
            </a:prstGeom>
          </p:spPr>
        </p:pic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4FFE1E20-5644-1952-2266-6B03554CFB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1598" y="1199833"/>
            <a:ext cx="12713770" cy="423792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A977492-1778-C05A-75C6-28253D7E5E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1598" y="5509722"/>
            <a:ext cx="12713770" cy="4599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66697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905" y="8281361"/>
            <a:ext cx="18287619" cy="2729348"/>
            <a:chOff x="-1905" y="7563986"/>
            <a:chExt cx="18287619" cy="27293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905" y="7563986"/>
              <a:ext cx="18287619" cy="2729348"/>
            </a:xfrm>
            <a:prstGeom prst="rect">
              <a:avLst/>
            </a:prstGeom>
          </p:spPr>
        </p:pic>
      </p:grpSp>
      <p:pic>
        <p:nvPicPr>
          <p:cNvPr id="15" name="그림 1">
            <a:extLst>
              <a:ext uri="{FF2B5EF4-FFF2-40B4-BE49-F238E27FC236}">
                <a16:creationId xmlns:a16="http://schemas.microsoft.com/office/drawing/2014/main" id="{4802DBA5-D361-8887-FEF8-C4B227EF6F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056" y="1377433"/>
            <a:ext cx="2933954" cy="6355631"/>
          </a:xfrm>
          <a:prstGeom prst="rect">
            <a:avLst/>
          </a:prstGeom>
        </p:spPr>
      </p:pic>
      <p:sp>
        <p:nvSpPr>
          <p:cNvPr id="22" name="Object 6">
            <a:extLst>
              <a:ext uri="{FF2B5EF4-FFF2-40B4-BE49-F238E27FC236}">
                <a16:creationId xmlns:a16="http://schemas.microsoft.com/office/drawing/2014/main" id="{172BDB72-E22D-187D-95F2-51F83DDF1FCB}"/>
              </a:ext>
            </a:extLst>
          </p:cNvPr>
          <p:cNvSpPr txBox="1"/>
          <p:nvPr/>
        </p:nvSpPr>
        <p:spPr>
          <a:xfrm>
            <a:off x="2569874" y="8767691"/>
            <a:ext cx="4364182" cy="9848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200" b="1" dirty="0">
                <a:solidFill>
                  <a:prstClr val="black"/>
                </a:solidFill>
              </a:rPr>
              <a:t>UC015 </a:t>
            </a:r>
            <a:r>
              <a:rPr lang="ko-KR" altLang="en-US" sz="2200" b="1" dirty="0">
                <a:solidFill>
                  <a:prstClr val="black"/>
                </a:solidFill>
              </a:rPr>
              <a:t>날씨에 따른 의류 추천 받기</a:t>
            </a:r>
            <a:endParaRPr lang="en-US" altLang="ko-KR" sz="2200" b="1" dirty="0">
              <a:solidFill>
                <a:prstClr val="black"/>
              </a:solidFill>
            </a:endParaRPr>
          </a:p>
          <a:p>
            <a:pPr algn="ctr"/>
            <a:r>
              <a:rPr lang="ko-KR" altLang="en-US" dirty="0" err="1">
                <a:solidFill>
                  <a:prstClr val="black"/>
                </a:solidFill>
              </a:rPr>
              <a:t>앱의</a:t>
            </a:r>
            <a:r>
              <a:rPr lang="ko-KR" altLang="en-US" dirty="0">
                <a:solidFill>
                  <a:prstClr val="black"/>
                </a:solidFill>
              </a:rPr>
              <a:t> 메인 화면 하단에서</a:t>
            </a:r>
            <a:endParaRPr lang="en-US" altLang="ko-KR" dirty="0">
              <a:solidFill>
                <a:prstClr val="black"/>
              </a:solidFill>
            </a:endParaRPr>
          </a:p>
          <a:p>
            <a:pPr algn="ctr"/>
            <a:r>
              <a:rPr lang="ko-KR" altLang="en-US" dirty="0">
                <a:solidFill>
                  <a:prstClr val="black"/>
                </a:solidFill>
              </a:rPr>
              <a:t>날씨에 맞는 의류를 추천 받는다</a:t>
            </a:r>
            <a:r>
              <a:rPr lang="en-US" altLang="ko-KR" dirty="0">
                <a:solidFill>
                  <a:prstClr val="black"/>
                </a:solidFill>
              </a:rPr>
              <a:t>.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23" name="Object 6">
            <a:extLst>
              <a:ext uri="{FF2B5EF4-FFF2-40B4-BE49-F238E27FC236}">
                <a16:creationId xmlns:a16="http://schemas.microsoft.com/office/drawing/2014/main" id="{EB65C102-14F3-2675-14D4-ABE69716692B}"/>
              </a:ext>
            </a:extLst>
          </p:cNvPr>
          <p:cNvSpPr txBox="1"/>
          <p:nvPr/>
        </p:nvSpPr>
        <p:spPr>
          <a:xfrm>
            <a:off x="9404969" y="8767691"/>
            <a:ext cx="4150306" cy="9848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200" b="1" dirty="0">
                <a:solidFill>
                  <a:prstClr val="black"/>
                </a:solidFill>
              </a:rPr>
              <a:t>UC016 </a:t>
            </a:r>
            <a:r>
              <a:rPr lang="ko-KR" altLang="en-US" sz="2200" b="1" dirty="0">
                <a:solidFill>
                  <a:prstClr val="black"/>
                </a:solidFill>
              </a:rPr>
              <a:t>날씨 조회하기</a:t>
            </a:r>
            <a:endParaRPr lang="en-US" altLang="ko-KR" sz="2200" b="1" dirty="0">
              <a:solidFill>
                <a:prstClr val="black"/>
              </a:solidFill>
            </a:endParaRPr>
          </a:p>
          <a:p>
            <a:pPr algn="ctr"/>
            <a:r>
              <a:rPr lang="ko-KR" altLang="en-US" dirty="0" err="1">
                <a:solidFill>
                  <a:prstClr val="black"/>
                </a:solidFill>
              </a:rPr>
              <a:t>앱의</a:t>
            </a:r>
            <a:r>
              <a:rPr lang="ko-KR" altLang="en-US" dirty="0">
                <a:solidFill>
                  <a:prstClr val="black"/>
                </a:solidFill>
              </a:rPr>
              <a:t> 메인 화면 상단에서</a:t>
            </a:r>
            <a:endParaRPr lang="en-US" altLang="ko-KR" dirty="0">
              <a:solidFill>
                <a:prstClr val="black"/>
              </a:solidFill>
            </a:endParaRPr>
          </a:p>
          <a:p>
            <a:pPr algn="ctr"/>
            <a:r>
              <a:rPr lang="ko-KR" altLang="en-US" dirty="0">
                <a:solidFill>
                  <a:prstClr val="black"/>
                </a:solidFill>
              </a:rPr>
              <a:t>날씨를 조회한다</a:t>
            </a:r>
            <a:r>
              <a:rPr lang="en-US" altLang="ko-KR" dirty="0">
                <a:solidFill>
                  <a:prstClr val="black"/>
                </a:solidFill>
              </a:rPr>
              <a:t>.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4" name="Object 5"/>
          <p:cNvSpPr txBox="1"/>
          <p:nvPr/>
        </p:nvSpPr>
        <p:spPr>
          <a:xfrm>
            <a:off x="16834814" y="330993"/>
            <a:ext cx="1356857" cy="10464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6200" kern="0" spc="-200">
                <a:solidFill>
                  <a:srgbClr val="000000"/>
                </a:solidFill>
                <a:latin typeface="THECandybarmiri" pitchFamily="34" charset="0"/>
                <a:cs typeface="THECandybarmiri" pitchFamily="34" charset="0"/>
              </a:rPr>
              <a:t>04</a:t>
            </a:r>
            <a:endParaRPr lang="en-US">
              <a:solidFill>
                <a:prstClr val="black"/>
              </a:solidFill>
            </a:endParaRPr>
          </a:p>
        </p:txBody>
      </p:sp>
      <p:grpSp>
        <p:nvGrpSpPr>
          <p:cNvPr id="17" name="그룹 1002"/>
          <p:cNvGrpSpPr/>
          <p:nvPr/>
        </p:nvGrpSpPr>
        <p:grpSpPr>
          <a:xfrm flipV="1">
            <a:off x="9141904" y="1116185"/>
            <a:ext cx="7560000" cy="45719"/>
            <a:chOff x="15861594" y="1161905"/>
            <a:chExt cx="840336" cy="54262"/>
          </a:xfrm>
        </p:grpSpPr>
        <p:pic>
          <p:nvPicPr>
            <p:cNvPr id="1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  <p:sp>
        <p:nvSpPr>
          <p:cNvPr id="19" name="Object 6">
            <a:extLst>
              <a:ext uri="{FF2B5EF4-FFF2-40B4-BE49-F238E27FC236}">
                <a16:creationId xmlns:a16="http://schemas.microsoft.com/office/drawing/2014/main" id="{3F3D9750-E8BD-E151-6ECC-E7FAC8E7B83B}"/>
              </a:ext>
            </a:extLst>
          </p:cNvPr>
          <p:cNvSpPr txBox="1"/>
          <p:nvPr/>
        </p:nvSpPr>
        <p:spPr>
          <a:xfrm>
            <a:off x="6223380" y="496926"/>
            <a:ext cx="10478552" cy="6309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3500" kern="0" spc="-300" dirty="0">
                <a:solidFill>
                  <a:srgbClr val="000000"/>
                </a:solidFill>
                <a:latin typeface="THECandybarmiri" pitchFamily="34" charset="0"/>
                <a:cs typeface="THECandybarmiri" pitchFamily="34" charset="0"/>
              </a:rPr>
              <a:t>날씨에 따른 의류 추천 받기</a:t>
            </a:r>
            <a:r>
              <a:rPr lang="en-US" altLang="ko-KR" sz="3500" kern="0" spc="-300" dirty="0">
                <a:solidFill>
                  <a:srgbClr val="000000"/>
                </a:solidFill>
                <a:latin typeface="THECandybarmiri" pitchFamily="34" charset="0"/>
                <a:cs typeface="THECandybarmiri" pitchFamily="34" charset="0"/>
              </a:rPr>
              <a:t>, </a:t>
            </a:r>
            <a:r>
              <a:rPr lang="ko-KR" altLang="en-US" sz="3500" kern="0" spc="-300" dirty="0">
                <a:solidFill>
                  <a:srgbClr val="000000"/>
                </a:solidFill>
                <a:latin typeface="THECandybarmiri" pitchFamily="34" charset="0"/>
                <a:cs typeface="THECandybarmiri" pitchFamily="34" charset="0"/>
              </a:rPr>
              <a:t>날씨 조회하기</a:t>
            </a:r>
            <a:endParaRPr lang="en-US" sz="3500" kern="0" spc="-300" dirty="0">
              <a:solidFill>
                <a:srgbClr val="000000"/>
              </a:solidFill>
              <a:latin typeface="THECandybarmiri" pitchFamily="34" charset="0"/>
              <a:cs typeface="THECandybarmi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40981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905" y="4864762"/>
            <a:ext cx="18287619" cy="5428571"/>
            <a:chOff x="-1905" y="4864762"/>
            <a:chExt cx="18287619" cy="5428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905" y="4864762"/>
              <a:ext cx="18287619" cy="5428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54380" y="6409918"/>
            <a:ext cx="2550476" cy="710376"/>
            <a:chOff x="2261990" y="6409918"/>
            <a:chExt cx="2215494" cy="71037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61990" y="6409918"/>
              <a:ext cx="2215494" cy="710376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455347" y="6438900"/>
            <a:ext cx="3737387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600" kern="0" spc="-200" dirty="0">
                <a:solidFill>
                  <a:srgbClr val="FFFFFF"/>
                </a:solidFill>
                <a:latin typeface="THECandybarmiri" pitchFamily="34" charset="0"/>
              </a:rPr>
              <a:t>휴먼지능정보공학과 </a:t>
            </a:r>
            <a:r>
              <a:rPr lang="en-US" sz="1600" kern="0" spc="-200" dirty="0">
                <a:solidFill>
                  <a:srgbClr val="FFFFFF"/>
                </a:solidFill>
                <a:latin typeface="THECandybarmiri" pitchFamily="34" charset="0"/>
              </a:rPr>
              <a:t>201710742</a:t>
            </a:r>
          </a:p>
          <a:p>
            <a:pPr algn="ctr"/>
            <a:r>
              <a:rPr lang="ko-KR" altLang="en-US" sz="2400" kern="0" spc="-200" dirty="0">
                <a:solidFill>
                  <a:srgbClr val="FFFFFF"/>
                </a:solidFill>
                <a:latin typeface="THECandybarmiri" pitchFamily="34" charset="0"/>
              </a:rPr>
              <a:t>고동천</a:t>
            </a:r>
            <a:endParaRPr lang="en-US" sz="2400" dirty="0"/>
          </a:p>
        </p:txBody>
      </p:sp>
      <p:sp>
        <p:nvSpPr>
          <p:cNvPr id="13" name="Object 13"/>
          <p:cNvSpPr txBox="1"/>
          <p:nvPr/>
        </p:nvSpPr>
        <p:spPr>
          <a:xfrm>
            <a:off x="1001593" y="7395561"/>
            <a:ext cx="2448152" cy="132343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600" dirty="0"/>
              <a:t>팀장</a:t>
            </a:r>
            <a:endParaRPr lang="en-US" altLang="ko-KR" sz="1600" dirty="0"/>
          </a:p>
          <a:p>
            <a:pPr algn="ctr"/>
            <a:r>
              <a:rPr lang="ko-KR" altLang="en-US" sz="1600" dirty="0"/>
              <a:t>요구사항 명세서 작성</a:t>
            </a:r>
            <a:r>
              <a:rPr lang="en-US" altLang="ko-KR" sz="1600" dirty="0"/>
              <a:t> </a:t>
            </a:r>
            <a:r>
              <a:rPr lang="ko-KR" altLang="en-US" sz="1600" dirty="0"/>
              <a:t>클래스 다이어그램 작성</a:t>
            </a:r>
            <a:r>
              <a:rPr lang="en-US" altLang="ko-KR" sz="1600" dirty="0"/>
              <a:t> </a:t>
            </a:r>
            <a:r>
              <a:rPr lang="ko-KR" altLang="en-US" sz="1600" dirty="0"/>
              <a:t>백엔드 구현</a:t>
            </a:r>
            <a:endParaRPr lang="en-US" altLang="ko-KR" sz="1600" dirty="0"/>
          </a:p>
          <a:p>
            <a:pPr algn="ctr"/>
            <a:r>
              <a:rPr lang="ko-KR" altLang="en-US" sz="1600" dirty="0"/>
              <a:t>발표</a:t>
            </a:r>
            <a:endParaRPr lang="en-US" dirty="0"/>
          </a:p>
        </p:txBody>
      </p:sp>
      <p:grpSp>
        <p:nvGrpSpPr>
          <p:cNvPr id="1004" name="그룹 1004"/>
          <p:cNvGrpSpPr/>
          <p:nvPr/>
        </p:nvGrpSpPr>
        <p:grpSpPr>
          <a:xfrm>
            <a:off x="4465988" y="3584175"/>
            <a:ext cx="2550476" cy="2550476"/>
            <a:chOff x="5952770" y="3584175"/>
            <a:chExt cx="2550476" cy="255047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3" r="193"/>
            <a:stretch/>
          </p:blipFill>
          <p:spPr>
            <a:xfrm>
              <a:off x="5952770" y="3584175"/>
              <a:ext cx="2550476" cy="2550476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</p:grpSp>
      <p:sp>
        <p:nvSpPr>
          <p:cNvPr id="38" name="Object 38"/>
          <p:cNvSpPr txBox="1"/>
          <p:nvPr/>
        </p:nvSpPr>
        <p:spPr>
          <a:xfrm>
            <a:off x="16834814" y="330993"/>
            <a:ext cx="1356857" cy="10464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6200" kern="0" spc="-200" dirty="0">
                <a:solidFill>
                  <a:srgbClr val="000000"/>
                </a:solidFill>
                <a:latin typeface="THECandybarmiri" pitchFamily="34" charset="0"/>
                <a:cs typeface="THECandybarmiri" pitchFamily="34" charset="0"/>
              </a:rPr>
              <a:t>01</a:t>
            </a:r>
            <a:endParaRPr lang="en-US" dirty="0"/>
          </a:p>
        </p:txBody>
      </p:sp>
      <p:sp>
        <p:nvSpPr>
          <p:cNvPr id="39" name="Object 39"/>
          <p:cNvSpPr txBox="1"/>
          <p:nvPr/>
        </p:nvSpPr>
        <p:spPr>
          <a:xfrm>
            <a:off x="12317582" y="496926"/>
            <a:ext cx="4384349" cy="6309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3500" kern="0" spc="-300">
                <a:solidFill>
                  <a:srgbClr val="000000"/>
                </a:solidFill>
                <a:latin typeface="THECandybarmiri" pitchFamily="34" charset="0"/>
              </a:rPr>
              <a:t>역할 분담</a:t>
            </a:r>
            <a:endParaRPr lang="en-US"/>
          </a:p>
        </p:txBody>
      </p:sp>
      <p:grpSp>
        <p:nvGrpSpPr>
          <p:cNvPr id="1010" name="그룹 1010"/>
          <p:cNvGrpSpPr/>
          <p:nvPr/>
        </p:nvGrpSpPr>
        <p:grpSpPr>
          <a:xfrm>
            <a:off x="14935201" y="1127868"/>
            <a:ext cx="1766730" cy="45719"/>
            <a:chOff x="15861594" y="1161905"/>
            <a:chExt cx="840336" cy="54262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  <p:sp>
        <p:nvSpPr>
          <p:cNvPr id="66" name="Object 13">
            <a:extLst>
              <a:ext uri="{FF2B5EF4-FFF2-40B4-BE49-F238E27FC236}">
                <a16:creationId xmlns:a16="http://schemas.microsoft.com/office/drawing/2014/main" id="{7CEAF3A2-4E61-F5D0-59FC-A5B778C81095}"/>
              </a:ext>
            </a:extLst>
          </p:cNvPr>
          <p:cNvSpPr txBox="1"/>
          <p:nvPr/>
        </p:nvSpPr>
        <p:spPr>
          <a:xfrm>
            <a:off x="4453242" y="7395561"/>
            <a:ext cx="2563222" cy="10772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600" dirty="0"/>
              <a:t>요구사항 명세서 작성</a:t>
            </a:r>
            <a:r>
              <a:rPr lang="en-US" altLang="ko-KR" sz="1600" dirty="0"/>
              <a:t> </a:t>
            </a:r>
            <a:r>
              <a:rPr lang="ko-KR" altLang="en-US" sz="1600" dirty="0"/>
              <a:t>클래스 다이어그램 작성</a:t>
            </a:r>
            <a:endParaRPr lang="en-US" altLang="ko-KR" sz="1600" dirty="0"/>
          </a:p>
          <a:p>
            <a:pPr algn="ctr"/>
            <a:r>
              <a:rPr lang="en-US" altLang="ko-KR" sz="1600" dirty="0"/>
              <a:t> </a:t>
            </a:r>
            <a:r>
              <a:rPr lang="ko-KR" altLang="en-US" sz="1600" dirty="0"/>
              <a:t>안드로이드 구현</a:t>
            </a:r>
            <a:endParaRPr lang="en-US" altLang="ko-KR" sz="1600" dirty="0"/>
          </a:p>
          <a:p>
            <a:pPr algn="ctr"/>
            <a:r>
              <a:rPr lang="en-US" altLang="ko-KR" sz="1600" dirty="0"/>
              <a:t> </a:t>
            </a:r>
            <a:r>
              <a:rPr lang="ko-KR" altLang="en-US" sz="1600" dirty="0"/>
              <a:t>발표</a:t>
            </a:r>
            <a:endParaRPr lang="en-US" sz="1600" dirty="0"/>
          </a:p>
        </p:txBody>
      </p:sp>
      <p:sp>
        <p:nvSpPr>
          <p:cNvPr id="67" name="Object 13">
            <a:extLst>
              <a:ext uri="{FF2B5EF4-FFF2-40B4-BE49-F238E27FC236}">
                <a16:creationId xmlns:a16="http://schemas.microsoft.com/office/drawing/2014/main" id="{54614D4E-44BA-D25A-CB21-418ED3777B86}"/>
              </a:ext>
            </a:extLst>
          </p:cNvPr>
          <p:cNvSpPr txBox="1"/>
          <p:nvPr/>
        </p:nvSpPr>
        <p:spPr>
          <a:xfrm>
            <a:off x="7917828" y="7395561"/>
            <a:ext cx="2448152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600"/>
              <a:t>요구사항 명세서 작성</a:t>
            </a:r>
            <a:endParaRPr lang="en-US" altLang="ko-KR" sz="1600"/>
          </a:p>
          <a:p>
            <a:pPr algn="ctr"/>
            <a:r>
              <a:rPr lang="ko-KR" altLang="en-US" sz="1600"/>
              <a:t>클래스 다이어그램 작성</a:t>
            </a:r>
            <a:endParaRPr lang="en-US" altLang="ko-KR" sz="1600"/>
          </a:p>
          <a:p>
            <a:pPr algn="ctr"/>
            <a:r>
              <a:rPr lang="ko-KR" altLang="en-US" sz="1600"/>
              <a:t>의류 사진 제공</a:t>
            </a:r>
            <a:endParaRPr lang="en-US"/>
          </a:p>
        </p:txBody>
      </p:sp>
      <p:sp>
        <p:nvSpPr>
          <p:cNvPr id="68" name="Object 13">
            <a:extLst>
              <a:ext uri="{FF2B5EF4-FFF2-40B4-BE49-F238E27FC236}">
                <a16:creationId xmlns:a16="http://schemas.microsoft.com/office/drawing/2014/main" id="{5C15BEA5-D4D4-BA40-F7F6-180F31E153E4}"/>
              </a:ext>
            </a:extLst>
          </p:cNvPr>
          <p:cNvSpPr txBox="1"/>
          <p:nvPr/>
        </p:nvSpPr>
        <p:spPr>
          <a:xfrm>
            <a:off x="11322698" y="7395561"/>
            <a:ext cx="2448152" cy="10772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600"/>
              <a:t>요구사항 명세서 작성</a:t>
            </a:r>
            <a:endParaRPr lang="en-US" altLang="ko-KR" sz="1600"/>
          </a:p>
          <a:p>
            <a:pPr algn="ctr"/>
            <a:r>
              <a:rPr lang="ko-KR" altLang="en-US" sz="1600"/>
              <a:t>시퀀스 다이어그램 작성</a:t>
            </a:r>
            <a:endParaRPr lang="en-US" altLang="ko-KR" sz="1600"/>
          </a:p>
          <a:p>
            <a:pPr algn="ctr"/>
            <a:r>
              <a:rPr lang="ko-KR" altLang="en-US" sz="1600"/>
              <a:t>의류 사진 제공</a:t>
            </a:r>
            <a:endParaRPr lang="en-US" altLang="ko-KR" sz="1600"/>
          </a:p>
          <a:p>
            <a:pPr algn="ctr"/>
            <a:r>
              <a:rPr lang="en-US" sz="1600"/>
              <a:t>PPT</a:t>
            </a:r>
            <a:r>
              <a:rPr lang="ko-KR" altLang="en-US" sz="1600"/>
              <a:t> 제작</a:t>
            </a:r>
            <a:endParaRPr lang="en-US"/>
          </a:p>
        </p:txBody>
      </p:sp>
      <p:sp>
        <p:nvSpPr>
          <p:cNvPr id="69" name="Object 13">
            <a:extLst>
              <a:ext uri="{FF2B5EF4-FFF2-40B4-BE49-F238E27FC236}">
                <a16:creationId xmlns:a16="http://schemas.microsoft.com/office/drawing/2014/main" id="{5D621A59-06C7-C3AC-7066-D36FBFDD49B0}"/>
              </a:ext>
            </a:extLst>
          </p:cNvPr>
          <p:cNvSpPr txBox="1"/>
          <p:nvPr/>
        </p:nvSpPr>
        <p:spPr>
          <a:xfrm>
            <a:off x="14700893" y="7395561"/>
            <a:ext cx="2448152" cy="10772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600"/>
              <a:t>요구사항 명세서 작성</a:t>
            </a:r>
            <a:endParaRPr lang="en-US" altLang="ko-KR" sz="1600"/>
          </a:p>
          <a:p>
            <a:pPr algn="ctr"/>
            <a:r>
              <a:rPr lang="ko-KR" altLang="en-US" sz="1600"/>
              <a:t>시퀀스 다이어그램 작성</a:t>
            </a:r>
            <a:endParaRPr lang="en-US" altLang="ko-KR" sz="1600"/>
          </a:p>
          <a:p>
            <a:pPr algn="ctr"/>
            <a:r>
              <a:rPr lang="ko-KR" altLang="en-US" sz="1600"/>
              <a:t>의류 사진 제공</a:t>
            </a:r>
            <a:endParaRPr lang="en-US" altLang="ko-KR" sz="1600"/>
          </a:p>
          <a:p>
            <a:pPr algn="ctr"/>
            <a:r>
              <a:rPr lang="en-US" altLang="ko-KR" sz="1600"/>
              <a:t>PPT </a:t>
            </a:r>
            <a:r>
              <a:rPr lang="ko-KR" altLang="en-US" sz="1600"/>
              <a:t>제작</a:t>
            </a:r>
            <a:endParaRPr lang="en-US"/>
          </a:p>
        </p:txBody>
      </p:sp>
      <p:grpSp>
        <p:nvGrpSpPr>
          <p:cNvPr id="72" name="그룹 1003">
            <a:extLst>
              <a:ext uri="{FF2B5EF4-FFF2-40B4-BE49-F238E27FC236}">
                <a16:creationId xmlns:a16="http://schemas.microsoft.com/office/drawing/2014/main" id="{90291B56-B41E-5562-F67C-00CB462CD02A}"/>
              </a:ext>
            </a:extLst>
          </p:cNvPr>
          <p:cNvGrpSpPr/>
          <p:nvPr/>
        </p:nvGrpSpPr>
        <p:grpSpPr>
          <a:xfrm>
            <a:off x="4467529" y="6409918"/>
            <a:ext cx="2550476" cy="710376"/>
            <a:chOff x="2261990" y="6409918"/>
            <a:chExt cx="2215494" cy="710376"/>
          </a:xfrm>
        </p:grpSpPr>
        <p:pic>
          <p:nvPicPr>
            <p:cNvPr id="73" name="Object 9">
              <a:extLst>
                <a:ext uri="{FF2B5EF4-FFF2-40B4-BE49-F238E27FC236}">
                  <a16:creationId xmlns:a16="http://schemas.microsoft.com/office/drawing/2014/main" id="{69CA35D1-9EA4-70CD-B6E3-2A59B5987D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61990" y="6409918"/>
              <a:ext cx="2215494" cy="710376"/>
            </a:xfrm>
            <a:prstGeom prst="rect">
              <a:avLst/>
            </a:prstGeom>
          </p:spPr>
        </p:pic>
      </p:grpSp>
      <p:grpSp>
        <p:nvGrpSpPr>
          <p:cNvPr id="74" name="그룹 1003">
            <a:extLst>
              <a:ext uri="{FF2B5EF4-FFF2-40B4-BE49-F238E27FC236}">
                <a16:creationId xmlns:a16="http://schemas.microsoft.com/office/drawing/2014/main" id="{571284E4-054E-96BF-54B5-ECF70CB5A025}"/>
              </a:ext>
            </a:extLst>
          </p:cNvPr>
          <p:cNvGrpSpPr/>
          <p:nvPr/>
        </p:nvGrpSpPr>
        <p:grpSpPr>
          <a:xfrm>
            <a:off x="7877596" y="6409918"/>
            <a:ext cx="2550476" cy="710376"/>
            <a:chOff x="2261990" y="6409918"/>
            <a:chExt cx="2215494" cy="710376"/>
          </a:xfrm>
        </p:grpSpPr>
        <p:pic>
          <p:nvPicPr>
            <p:cNvPr id="75" name="Object 9">
              <a:extLst>
                <a:ext uri="{FF2B5EF4-FFF2-40B4-BE49-F238E27FC236}">
                  <a16:creationId xmlns:a16="http://schemas.microsoft.com/office/drawing/2014/main" id="{0D4FDDB6-40BA-B054-153F-668141F4F3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61990" y="6409918"/>
              <a:ext cx="2215494" cy="710376"/>
            </a:xfrm>
            <a:prstGeom prst="rect">
              <a:avLst/>
            </a:prstGeom>
          </p:spPr>
        </p:pic>
      </p:grpSp>
      <p:grpSp>
        <p:nvGrpSpPr>
          <p:cNvPr id="76" name="그룹 1003">
            <a:extLst>
              <a:ext uri="{FF2B5EF4-FFF2-40B4-BE49-F238E27FC236}">
                <a16:creationId xmlns:a16="http://schemas.microsoft.com/office/drawing/2014/main" id="{68DF0A75-9EBE-4496-BBB4-FB6148B755DB}"/>
              </a:ext>
            </a:extLst>
          </p:cNvPr>
          <p:cNvGrpSpPr/>
          <p:nvPr/>
        </p:nvGrpSpPr>
        <p:grpSpPr>
          <a:xfrm>
            <a:off x="11290745" y="6409918"/>
            <a:ext cx="2550476" cy="710376"/>
            <a:chOff x="2261990" y="6409918"/>
            <a:chExt cx="2215494" cy="710376"/>
          </a:xfrm>
        </p:grpSpPr>
        <p:pic>
          <p:nvPicPr>
            <p:cNvPr id="77" name="Object 9">
              <a:extLst>
                <a:ext uri="{FF2B5EF4-FFF2-40B4-BE49-F238E27FC236}">
                  <a16:creationId xmlns:a16="http://schemas.microsoft.com/office/drawing/2014/main" id="{B8FBAB26-B6E8-3332-2C9E-F979497E30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61990" y="6409918"/>
              <a:ext cx="2215494" cy="710376"/>
            </a:xfrm>
            <a:prstGeom prst="rect">
              <a:avLst/>
            </a:prstGeom>
          </p:spPr>
        </p:pic>
      </p:grpSp>
      <p:grpSp>
        <p:nvGrpSpPr>
          <p:cNvPr id="78" name="그룹 1003">
            <a:extLst>
              <a:ext uri="{FF2B5EF4-FFF2-40B4-BE49-F238E27FC236}">
                <a16:creationId xmlns:a16="http://schemas.microsoft.com/office/drawing/2014/main" id="{BA72F1DC-29C8-4C12-E4DB-CDDE90C32007}"/>
              </a:ext>
            </a:extLst>
          </p:cNvPr>
          <p:cNvGrpSpPr/>
          <p:nvPr/>
        </p:nvGrpSpPr>
        <p:grpSpPr>
          <a:xfrm>
            <a:off x="14649732" y="6409918"/>
            <a:ext cx="2550476" cy="710376"/>
            <a:chOff x="2261990" y="6409918"/>
            <a:chExt cx="2215494" cy="710376"/>
          </a:xfrm>
        </p:grpSpPr>
        <p:pic>
          <p:nvPicPr>
            <p:cNvPr id="79" name="Object 9">
              <a:extLst>
                <a:ext uri="{FF2B5EF4-FFF2-40B4-BE49-F238E27FC236}">
                  <a16:creationId xmlns:a16="http://schemas.microsoft.com/office/drawing/2014/main" id="{3C6AB8FC-E3D7-C276-2E53-06BC714411F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61990" y="6409918"/>
              <a:ext cx="2215494" cy="710376"/>
            </a:xfrm>
            <a:prstGeom prst="rect">
              <a:avLst/>
            </a:prstGeom>
          </p:spPr>
        </p:pic>
      </p:grpSp>
      <p:sp>
        <p:nvSpPr>
          <p:cNvPr id="80" name="Object 12">
            <a:extLst>
              <a:ext uri="{FF2B5EF4-FFF2-40B4-BE49-F238E27FC236}">
                <a16:creationId xmlns:a16="http://schemas.microsoft.com/office/drawing/2014/main" id="{E04B1E22-F45E-39CC-B3EB-7E7102085471}"/>
              </a:ext>
            </a:extLst>
          </p:cNvPr>
          <p:cNvSpPr txBox="1"/>
          <p:nvPr/>
        </p:nvSpPr>
        <p:spPr>
          <a:xfrm>
            <a:off x="3872532" y="6438900"/>
            <a:ext cx="3737387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600" kern="0" spc="-200" dirty="0">
                <a:solidFill>
                  <a:srgbClr val="FFFFFF"/>
                </a:solidFill>
                <a:latin typeface="THECandybarmiri" pitchFamily="34" charset="0"/>
              </a:rPr>
              <a:t>휴먼지능정보공학과 </a:t>
            </a:r>
            <a:r>
              <a:rPr lang="en-US" sz="1600" kern="0" spc="-200" dirty="0">
                <a:solidFill>
                  <a:srgbClr val="FFFFFF"/>
                </a:solidFill>
                <a:latin typeface="THECandybarmiri" pitchFamily="34" charset="0"/>
              </a:rPr>
              <a:t>201710815</a:t>
            </a:r>
          </a:p>
          <a:p>
            <a:pPr algn="ctr"/>
            <a:r>
              <a:rPr lang="ko-KR" altLang="en-US" sz="2400" kern="0" spc="-200" dirty="0">
                <a:solidFill>
                  <a:srgbClr val="FFFFFF"/>
                </a:solidFill>
                <a:latin typeface="THECandybarmiri" pitchFamily="34" charset="0"/>
              </a:rPr>
              <a:t>황선웅</a:t>
            </a:r>
            <a:endParaRPr lang="en-US" sz="2400" dirty="0"/>
          </a:p>
        </p:txBody>
      </p:sp>
      <p:sp>
        <p:nvSpPr>
          <p:cNvPr id="81" name="Object 12">
            <a:extLst>
              <a:ext uri="{FF2B5EF4-FFF2-40B4-BE49-F238E27FC236}">
                <a16:creationId xmlns:a16="http://schemas.microsoft.com/office/drawing/2014/main" id="{E011409A-2525-7D26-804C-9F676C50BCB0}"/>
              </a:ext>
            </a:extLst>
          </p:cNvPr>
          <p:cNvSpPr txBox="1"/>
          <p:nvPr/>
        </p:nvSpPr>
        <p:spPr>
          <a:xfrm>
            <a:off x="7284140" y="6438900"/>
            <a:ext cx="3737387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600" kern="0" spc="-200" dirty="0">
                <a:solidFill>
                  <a:srgbClr val="FFFFFF"/>
                </a:solidFill>
                <a:latin typeface="THECandybarmiri" pitchFamily="34" charset="0"/>
              </a:rPr>
              <a:t>컴퓨터과학과  </a:t>
            </a:r>
            <a:r>
              <a:rPr lang="en-US" sz="1600" kern="0" spc="-200" dirty="0">
                <a:solidFill>
                  <a:srgbClr val="FFFFFF"/>
                </a:solidFill>
                <a:latin typeface="THECandybarmiri" pitchFamily="34" charset="0"/>
              </a:rPr>
              <a:t>201811154</a:t>
            </a:r>
          </a:p>
          <a:p>
            <a:pPr algn="ctr"/>
            <a:r>
              <a:rPr lang="ko-KR" altLang="en-US" sz="2400" kern="0" spc="-200" dirty="0">
                <a:solidFill>
                  <a:srgbClr val="FFFFFF"/>
                </a:solidFill>
                <a:latin typeface="THECandybarmiri" pitchFamily="34" charset="0"/>
              </a:rPr>
              <a:t>이현호</a:t>
            </a:r>
            <a:endParaRPr lang="en-US" sz="2400" dirty="0"/>
          </a:p>
        </p:txBody>
      </p:sp>
      <p:sp>
        <p:nvSpPr>
          <p:cNvPr id="82" name="Object 12">
            <a:extLst>
              <a:ext uri="{FF2B5EF4-FFF2-40B4-BE49-F238E27FC236}">
                <a16:creationId xmlns:a16="http://schemas.microsoft.com/office/drawing/2014/main" id="{2A90F7F9-208A-FFDA-C869-14E6C8470366}"/>
              </a:ext>
            </a:extLst>
          </p:cNvPr>
          <p:cNvSpPr txBox="1"/>
          <p:nvPr/>
        </p:nvSpPr>
        <p:spPr>
          <a:xfrm>
            <a:off x="10678081" y="6438900"/>
            <a:ext cx="3737387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600" kern="0" spc="-200">
                <a:solidFill>
                  <a:srgbClr val="FFFFFF"/>
                </a:solidFill>
                <a:latin typeface="THECandybarmiri" pitchFamily="34" charset="0"/>
              </a:rPr>
              <a:t>컴퓨터과학과 </a:t>
            </a:r>
            <a:r>
              <a:rPr lang="en-US" altLang="ko-KR" sz="1600" kern="0" spc="-200">
                <a:solidFill>
                  <a:srgbClr val="FFFFFF"/>
                </a:solidFill>
                <a:latin typeface="THECandybarmiri" pitchFamily="34" charset="0"/>
              </a:rPr>
              <a:t>202010896</a:t>
            </a:r>
          </a:p>
          <a:p>
            <a:pPr algn="ctr"/>
            <a:r>
              <a:rPr lang="ko-KR" altLang="en-US" sz="2400" kern="0" spc="-200">
                <a:solidFill>
                  <a:srgbClr val="FFFFFF"/>
                </a:solidFill>
                <a:latin typeface="THECandybarmiri" pitchFamily="34" charset="0"/>
              </a:rPr>
              <a:t>이유진</a:t>
            </a:r>
            <a:endParaRPr lang="en-US" sz="2400"/>
          </a:p>
        </p:txBody>
      </p:sp>
      <p:sp>
        <p:nvSpPr>
          <p:cNvPr id="83" name="Object 12">
            <a:extLst>
              <a:ext uri="{FF2B5EF4-FFF2-40B4-BE49-F238E27FC236}">
                <a16:creationId xmlns:a16="http://schemas.microsoft.com/office/drawing/2014/main" id="{CE5E3FA5-13A3-CF16-8FD2-CF1F121AF691}"/>
              </a:ext>
            </a:extLst>
          </p:cNvPr>
          <p:cNvSpPr txBox="1"/>
          <p:nvPr/>
        </p:nvSpPr>
        <p:spPr>
          <a:xfrm>
            <a:off x="14056276" y="6438900"/>
            <a:ext cx="3737387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600" kern="0" spc="-200">
                <a:solidFill>
                  <a:srgbClr val="FFFFFF"/>
                </a:solidFill>
                <a:latin typeface="THECandybarmiri" pitchFamily="34" charset="0"/>
              </a:rPr>
              <a:t>컴퓨터과학과 </a:t>
            </a:r>
            <a:r>
              <a:rPr lang="en-US" altLang="ko-KR" sz="1600" kern="0" spc="-200">
                <a:solidFill>
                  <a:srgbClr val="FFFFFF"/>
                </a:solidFill>
                <a:latin typeface="THECandybarmiri" pitchFamily="34" charset="0"/>
              </a:rPr>
              <a:t>202010911</a:t>
            </a:r>
          </a:p>
          <a:p>
            <a:pPr algn="ctr"/>
            <a:r>
              <a:rPr lang="ko-KR" altLang="en-US" sz="2400" kern="0" spc="-200">
                <a:solidFill>
                  <a:srgbClr val="FFFFFF"/>
                </a:solidFill>
                <a:latin typeface="THECandybarmiri" pitchFamily="34" charset="0"/>
              </a:rPr>
              <a:t>장혜원</a:t>
            </a:r>
            <a:endParaRPr lang="en-US" sz="2400"/>
          </a:p>
        </p:txBody>
      </p:sp>
      <p:sp>
        <p:nvSpPr>
          <p:cNvPr id="2" name="타원 15">
            <a:extLst>
              <a:ext uri="{FF2B5EF4-FFF2-40B4-BE49-F238E27FC236}">
                <a16:creationId xmlns:a16="http://schemas.microsoft.com/office/drawing/2014/main" id="{43371B6F-E834-694C-7582-8BB7F0BA721F}"/>
              </a:ext>
            </a:extLst>
          </p:cNvPr>
          <p:cNvSpPr/>
          <p:nvPr/>
        </p:nvSpPr>
        <p:spPr>
          <a:xfrm>
            <a:off x="1122238" y="3584175"/>
            <a:ext cx="2520000" cy="2520000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타원 16">
            <a:extLst>
              <a:ext uri="{FF2B5EF4-FFF2-40B4-BE49-F238E27FC236}">
                <a16:creationId xmlns:a16="http://schemas.microsoft.com/office/drawing/2014/main" id="{825BBCB8-37C0-B45C-9A00-A9DBE6C7FBB8}"/>
              </a:ext>
            </a:extLst>
          </p:cNvPr>
          <p:cNvSpPr/>
          <p:nvPr/>
        </p:nvSpPr>
        <p:spPr>
          <a:xfrm>
            <a:off x="7881904" y="3581240"/>
            <a:ext cx="2520000" cy="2520000"/>
          </a:xfrm>
          <a:prstGeom prst="ellipse">
            <a:avLst/>
          </a:prstGeom>
          <a:blipFill>
            <a:blip r:embed="rId7"/>
            <a:stretch>
              <a:fillRect/>
            </a:stretch>
          </a:blip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타원 17">
            <a:extLst>
              <a:ext uri="{FF2B5EF4-FFF2-40B4-BE49-F238E27FC236}">
                <a16:creationId xmlns:a16="http://schemas.microsoft.com/office/drawing/2014/main" id="{48BE45E1-5C22-9A04-1931-746FA975913A}"/>
              </a:ext>
            </a:extLst>
          </p:cNvPr>
          <p:cNvSpPr/>
          <p:nvPr/>
        </p:nvSpPr>
        <p:spPr>
          <a:xfrm>
            <a:off x="14558566" y="3581240"/>
            <a:ext cx="2520000" cy="2520000"/>
          </a:xfrm>
          <a:prstGeom prst="ellipse">
            <a:avLst/>
          </a:prstGeom>
          <a:blipFill>
            <a:blip r:embed="rId8"/>
            <a:stretch>
              <a:fillRect/>
            </a:stretch>
          </a:blip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18">
            <a:extLst>
              <a:ext uri="{FF2B5EF4-FFF2-40B4-BE49-F238E27FC236}">
                <a16:creationId xmlns:a16="http://schemas.microsoft.com/office/drawing/2014/main" id="{CEBCB054-BC3B-F8AC-D217-489CF9DC5BBA}"/>
              </a:ext>
            </a:extLst>
          </p:cNvPr>
          <p:cNvSpPr/>
          <p:nvPr/>
        </p:nvSpPr>
        <p:spPr>
          <a:xfrm>
            <a:off x="11305983" y="3581240"/>
            <a:ext cx="2520000" cy="2520000"/>
          </a:xfrm>
          <a:prstGeom prst="ellipse">
            <a:avLst/>
          </a:prstGeom>
          <a:blipFill>
            <a:blip r:embed="rId9"/>
            <a:stretch>
              <a:fillRect/>
            </a:stretch>
          </a:blip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570043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16834814" y="330993"/>
            <a:ext cx="1356857" cy="10464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6200" kern="0" spc="-200">
                <a:solidFill>
                  <a:srgbClr val="000000"/>
                </a:solidFill>
                <a:latin typeface="THECandybarmiri" pitchFamily="34" charset="0"/>
                <a:cs typeface="THECandybarmiri" pitchFamily="34" charset="0"/>
              </a:rPr>
              <a:t>04</a:t>
            </a:r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913195" y="496926"/>
            <a:ext cx="11788738" cy="6309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altLang="ko-KR" sz="3500" kern="0" spc="-300" dirty="0">
                <a:solidFill>
                  <a:srgbClr val="000000"/>
                </a:solidFill>
                <a:latin typeface="THECandybarmiri" pitchFamily="34" charset="0"/>
                <a:cs typeface="THECandybarmiri" pitchFamily="34" charset="0"/>
              </a:rPr>
              <a:t>Sequence Diagram – </a:t>
            </a:r>
            <a:r>
              <a:rPr lang="ko-KR" altLang="en-US" sz="3500" kern="0" spc="-300" dirty="0">
                <a:solidFill>
                  <a:srgbClr val="000000"/>
                </a:solidFill>
                <a:latin typeface="THECandybarmiri" pitchFamily="34" charset="0"/>
                <a:cs typeface="THECandybarmiri" pitchFamily="34" charset="0"/>
              </a:rPr>
              <a:t>날씨에 따른 의류 </a:t>
            </a:r>
            <a:r>
              <a:rPr lang="ko-KR" altLang="en-US" sz="3500" kern="0" spc="-300" dirty="0" err="1">
                <a:solidFill>
                  <a:srgbClr val="000000"/>
                </a:solidFill>
                <a:latin typeface="THECandybarmiri" pitchFamily="34" charset="0"/>
                <a:cs typeface="THECandybarmiri" pitchFamily="34" charset="0"/>
              </a:rPr>
              <a:t>추천받기</a:t>
            </a:r>
            <a:r>
              <a:rPr lang="en-US" altLang="ko-KR" sz="3500" kern="0" spc="-300" dirty="0">
                <a:solidFill>
                  <a:srgbClr val="000000"/>
                </a:solidFill>
                <a:latin typeface="THECandybarmiri" pitchFamily="34" charset="0"/>
                <a:cs typeface="THECandybarmiri" pitchFamily="34" charset="0"/>
              </a:rPr>
              <a:t>, </a:t>
            </a:r>
            <a:r>
              <a:rPr lang="ko-KR" altLang="en-US" sz="3500" kern="0" spc="-300" dirty="0">
                <a:solidFill>
                  <a:srgbClr val="000000"/>
                </a:solidFill>
                <a:latin typeface="THECandybarmiri" pitchFamily="34" charset="0"/>
                <a:cs typeface="THECandybarmiri" pitchFamily="34" charset="0"/>
              </a:rPr>
              <a:t>날씨 조회하기</a:t>
            </a:r>
            <a:endParaRPr lang="en-US" altLang="ko-KR" sz="3500" kern="0" spc="-300" dirty="0">
              <a:solidFill>
                <a:srgbClr val="000000"/>
              </a:solidFill>
              <a:latin typeface="THECandybarmiri" pitchFamily="34" charset="0"/>
              <a:cs typeface="THECandybarmiri" pitchFamily="34" charset="0"/>
            </a:endParaRPr>
          </a:p>
        </p:txBody>
      </p:sp>
      <p:grpSp>
        <p:nvGrpSpPr>
          <p:cNvPr id="1002" name="그룹 1002"/>
          <p:cNvGrpSpPr/>
          <p:nvPr/>
        </p:nvGrpSpPr>
        <p:grpSpPr>
          <a:xfrm flipV="1">
            <a:off x="5471717" y="1116185"/>
            <a:ext cx="11160000" cy="45719"/>
            <a:chOff x="15861594" y="1161905"/>
            <a:chExt cx="840336" cy="54262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0D949A48-D31E-B165-0E7C-57ABBCE847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7742" y="1331950"/>
            <a:ext cx="12062090" cy="396790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3655C14-1EE7-BB0C-8E87-9A1B22CC05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7742" y="5370928"/>
            <a:ext cx="12062090" cy="4691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21785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E3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64609" y="2717542"/>
            <a:ext cx="7061029" cy="501675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32000" kern="0" spc="-1000" dirty="0">
                <a:solidFill>
                  <a:srgbClr val="FFFFFF"/>
                </a:solidFill>
                <a:latin typeface="THECandybarmiri"/>
              </a:rPr>
              <a:t>05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810977" y="5485968"/>
            <a:ext cx="12572370" cy="113877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6800" b="1" kern="0" spc="-700" dirty="0">
                <a:solidFill>
                  <a:prstClr val="black"/>
                </a:solidFill>
                <a:latin typeface="NanumSquare"/>
              </a:rPr>
              <a:t>구현</a:t>
            </a:r>
            <a:endParaRPr lang="en-US" altLang="ko-KR" sz="6800" kern="0" spc="-700" dirty="0">
              <a:solidFill>
                <a:prstClr val="black"/>
              </a:solidFill>
              <a:latin typeface="NanumSquare"/>
            </a:endParaRPr>
          </a:p>
        </p:txBody>
      </p:sp>
      <p:pic>
        <p:nvPicPr>
          <p:cNvPr id="5" name="그래픽 4" descr="스마트폰 단색으로 채워진">
            <a:extLst>
              <a:ext uri="{FF2B5EF4-FFF2-40B4-BE49-F238E27FC236}">
                <a16:creationId xmlns:a16="http://schemas.microsoft.com/office/drawing/2014/main" id="{1991B77B-AC39-DB16-905F-2FCC3F4676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782800" y="6743700"/>
            <a:ext cx="2520000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92613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E3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64609" y="2793742"/>
            <a:ext cx="7061029" cy="501675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32000" kern="0" spc="-1000" dirty="0">
                <a:solidFill>
                  <a:srgbClr val="FFFFFF"/>
                </a:solidFill>
                <a:latin typeface="THECandybarmiri"/>
              </a:rPr>
              <a:t>06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810977" y="5562168"/>
            <a:ext cx="12572370" cy="113877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6800" b="1" kern="0" spc="-700" dirty="0">
                <a:solidFill>
                  <a:prstClr val="black"/>
                </a:solidFill>
                <a:latin typeface="NanumSquare"/>
              </a:rPr>
              <a:t>어려웠던 점과 배웠던 점</a:t>
            </a:r>
            <a:endParaRPr lang="en-US" altLang="ko-KR" sz="6800" kern="0" spc="-700" dirty="0">
              <a:solidFill>
                <a:prstClr val="black"/>
              </a:solidFill>
              <a:latin typeface="NanumSquare"/>
            </a:endParaRPr>
          </a:p>
        </p:txBody>
      </p:sp>
      <p:pic>
        <p:nvPicPr>
          <p:cNvPr id="5" name="그래픽 4" descr="사이렌 단색으로 채워진">
            <a:extLst>
              <a:ext uri="{FF2B5EF4-FFF2-40B4-BE49-F238E27FC236}">
                <a16:creationId xmlns:a16="http://schemas.microsoft.com/office/drawing/2014/main" id="{F37F9955-3A71-371A-E78A-3BA8BC80AF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401800" y="6949367"/>
            <a:ext cx="2520000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06288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모서리가 둥근 직사각형 41"/>
          <p:cNvSpPr/>
          <p:nvPr/>
        </p:nvSpPr>
        <p:spPr>
          <a:xfrm>
            <a:off x="7096835" y="6869484"/>
            <a:ext cx="7315200" cy="140455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3" name="그룹 1002"/>
          <p:cNvGrpSpPr/>
          <p:nvPr/>
        </p:nvGrpSpPr>
        <p:grpSpPr>
          <a:xfrm>
            <a:off x="1935131" y="6869485"/>
            <a:ext cx="6344762" cy="1404555"/>
            <a:chOff x="3845714" y="7358854"/>
            <a:chExt cx="6344762" cy="1404555"/>
          </a:xfrm>
        </p:grpSpPr>
        <p:pic>
          <p:nvPicPr>
            <p:cNvPr id="44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45714" y="7358854"/>
              <a:ext cx="6344762" cy="1404555"/>
            </a:xfrm>
            <a:prstGeom prst="rect">
              <a:avLst/>
            </a:prstGeom>
          </p:spPr>
        </p:pic>
      </p:grpSp>
      <p:sp>
        <p:nvSpPr>
          <p:cNvPr id="46" name="TextBox 45"/>
          <p:cNvSpPr txBox="1"/>
          <p:nvPr/>
        </p:nvSpPr>
        <p:spPr>
          <a:xfrm>
            <a:off x="2258861" y="7310152"/>
            <a:ext cx="13647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/>
              <a:t>유진</a:t>
            </a:r>
          </a:p>
        </p:txBody>
      </p:sp>
      <p:sp>
        <p:nvSpPr>
          <p:cNvPr id="47" name="모서리가 둥근 직사각형 46"/>
          <p:cNvSpPr/>
          <p:nvPr/>
        </p:nvSpPr>
        <p:spPr>
          <a:xfrm>
            <a:off x="7096835" y="8480845"/>
            <a:ext cx="7315200" cy="140455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8" name="그룹 1002"/>
          <p:cNvGrpSpPr/>
          <p:nvPr/>
        </p:nvGrpSpPr>
        <p:grpSpPr>
          <a:xfrm>
            <a:off x="1935131" y="8480846"/>
            <a:ext cx="6344762" cy="1404555"/>
            <a:chOff x="3845714" y="7358854"/>
            <a:chExt cx="6344762" cy="1404555"/>
          </a:xfrm>
        </p:grpSpPr>
        <p:pic>
          <p:nvPicPr>
            <p:cNvPr id="49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45714" y="7358854"/>
              <a:ext cx="6344762" cy="1404555"/>
            </a:xfrm>
            <a:prstGeom prst="rect">
              <a:avLst/>
            </a:prstGeom>
          </p:spPr>
        </p:pic>
      </p:grpSp>
      <p:sp>
        <p:nvSpPr>
          <p:cNvPr id="37" name="모서리가 둥근 직사각형 36"/>
          <p:cNvSpPr/>
          <p:nvPr/>
        </p:nvSpPr>
        <p:spPr>
          <a:xfrm>
            <a:off x="7096835" y="5273050"/>
            <a:ext cx="7315200" cy="140455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8" name="그룹 1002"/>
          <p:cNvGrpSpPr/>
          <p:nvPr/>
        </p:nvGrpSpPr>
        <p:grpSpPr>
          <a:xfrm>
            <a:off x="1935131" y="5273051"/>
            <a:ext cx="6344762" cy="1404555"/>
            <a:chOff x="3845714" y="7358854"/>
            <a:chExt cx="6344762" cy="1404555"/>
          </a:xfrm>
        </p:grpSpPr>
        <p:pic>
          <p:nvPicPr>
            <p:cNvPr id="39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45714" y="7358854"/>
              <a:ext cx="6344762" cy="1404555"/>
            </a:xfrm>
            <a:prstGeom prst="rect">
              <a:avLst/>
            </a:prstGeom>
          </p:spPr>
        </p:pic>
      </p:grpSp>
      <p:sp>
        <p:nvSpPr>
          <p:cNvPr id="36" name="모서리가 둥근 직사각형 35"/>
          <p:cNvSpPr/>
          <p:nvPr/>
        </p:nvSpPr>
        <p:spPr>
          <a:xfrm>
            <a:off x="7096836" y="3676615"/>
            <a:ext cx="7315200" cy="140455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7096836" y="2080180"/>
            <a:ext cx="7315200" cy="140455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01" name="그룹 1001"/>
          <p:cNvGrpSpPr/>
          <p:nvPr/>
        </p:nvGrpSpPr>
        <p:grpSpPr>
          <a:xfrm>
            <a:off x="1935131" y="2080180"/>
            <a:ext cx="6344763" cy="1404555"/>
            <a:chOff x="3845714" y="5615606"/>
            <a:chExt cx="6344762" cy="140455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45714" y="5615606"/>
              <a:ext cx="6344762" cy="140455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935132" y="3676616"/>
            <a:ext cx="6344762" cy="1404555"/>
            <a:chOff x="3845714" y="7358854"/>
            <a:chExt cx="6344762" cy="140455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45714" y="7358854"/>
              <a:ext cx="6344762" cy="1404555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1452901" y="749526"/>
            <a:ext cx="10192077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800" b="1" kern="0" spc="-700">
                <a:solidFill>
                  <a:srgbClr val="EC573B"/>
                </a:solidFill>
                <a:latin typeface="NanumSquare ExtraBold" pitchFamily="34" charset="0"/>
              </a:rPr>
              <a:t>어려웠던  점</a:t>
            </a:r>
            <a:endParaRPr lang="en-US"/>
          </a:p>
        </p:txBody>
      </p:sp>
      <p:sp>
        <p:nvSpPr>
          <p:cNvPr id="20" name="Object 20"/>
          <p:cNvSpPr txBox="1"/>
          <p:nvPr/>
        </p:nvSpPr>
        <p:spPr>
          <a:xfrm>
            <a:off x="3733915" y="2414422"/>
            <a:ext cx="9668185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000" kern="0" spc="-100" dirty="0">
                <a:solidFill>
                  <a:srgbClr val="000000"/>
                </a:solidFill>
                <a:latin typeface="NanumSquare"/>
                <a:cs typeface="NanumSquare" pitchFamily="34" charset="0"/>
              </a:rPr>
              <a:t>- </a:t>
            </a:r>
            <a:r>
              <a:rPr lang="ko-KR" altLang="en-US" sz="2000" kern="0" spc="-100" dirty="0">
                <a:solidFill>
                  <a:srgbClr val="000000"/>
                </a:solidFill>
                <a:latin typeface="NanumSquare"/>
                <a:cs typeface="NanumSquare" pitchFamily="34" charset="0"/>
              </a:rPr>
              <a:t>클래스 다이어그램을 설계할 때 처음 설계하는 것이다 보니 어렵게 느껴졌다</a:t>
            </a:r>
            <a:r>
              <a:rPr lang="en-US" altLang="ko-KR" sz="2000" kern="0" spc="-100" dirty="0">
                <a:solidFill>
                  <a:srgbClr val="000000"/>
                </a:solidFill>
                <a:latin typeface="NanumSquare"/>
                <a:cs typeface="NanumSquare" pitchFamily="34" charset="0"/>
              </a:rPr>
              <a:t>.</a:t>
            </a:r>
          </a:p>
          <a:p>
            <a:r>
              <a:rPr lang="en-US" altLang="ko-KR" sz="2000" kern="0" spc="-100" dirty="0">
                <a:solidFill>
                  <a:srgbClr val="000000"/>
                </a:solidFill>
                <a:latin typeface="NanumSquare"/>
                <a:cs typeface="NanumSquare" pitchFamily="34" charset="0"/>
              </a:rPr>
              <a:t>- </a:t>
            </a:r>
            <a:r>
              <a:rPr lang="ko-KR" altLang="en-US" sz="2000" kern="0" spc="-100" dirty="0">
                <a:solidFill>
                  <a:srgbClr val="000000"/>
                </a:solidFill>
                <a:latin typeface="NanumSquare"/>
                <a:cs typeface="NanumSquare" pitchFamily="34" charset="0"/>
              </a:rPr>
              <a:t>팀원 모두 앱 개발을 하는 것이 처음이라 소통 및 프로젝트 진행에 어려움을 느꼈다</a:t>
            </a:r>
            <a:r>
              <a:rPr lang="en-US" altLang="ko-KR" sz="2000" kern="0" spc="-100" dirty="0">
                <a:solidFill>
                  <a:srgbClr val="000000"/>
                </a:solidFill>
                <a:latin typeface="NanumSquare"/>
                <a:cs typeface="NanumSquare" pitchFamily="34" charset="0"/>
              </a:rPr>
              <a:t>.</a:t>
            </a:r>
            <a:endParaRPr lang="en-US" dirty="0">
              <a:latin typeface="NanumSquare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317449" y="2506755"/>
            <a:ext cx="13647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/>
              <a:t>동천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2258862" y="4117283"/>
            <a:ext cx="13647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/>
              <a:t>선웅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2258861" y="5713718"/>
            <a:ext cx="13647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/>
              <a:t>현호</a:t>
            </a:r>
          </a:p>
        </p:txBody>
      </p:sp>
      <p:sp>
        <p:nvSpPr>
          <p:cNvPr id="45" name="Object 22"/>
          <p:cNvSpPr txBox="1"/>
          <p:nvPr/>
        </p:nvSpPr>
        <p:spPr>
          <a:xfrm>
            <a:off x="3733915" y="7202325"/>
            <a:ext cx="9245106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000" kern="0" spc="-100">
                <a:solidFill>
                  <a:srgbClr val="000000"/>
                </a:solidFill>
                <a:latin typeface="NanumSquare" pitchFamily="34" charset="0"/>
                <a:cs typeface="NanumSquare" pitchFamily="34" charset="0"/>
              </a:rPr>
              <a:t>- </a:t>
            </a:r>
            <a:r>
              <a:rPr lang="ko-KR" altLang="en-US" sz="2000" kern="0" spc="-100" err="1">
                <a:solidFill>
                  <a:srgbClr val="000000"/>
                </a:solidFill>
                <a:latin typeface="NanumSquare" pitchFamily="34" charset="0"/>
                <a:cs typeface="NanumSquare" pitchFamily="34" charset="0"/>
              </a:rPr>
              <a:t>앱</a:t>
            </a:r>
            <a:r>
              <a:rPr lang="ko-KR" altLang="en-US" sz="2000" kern="0" spc="-100">
                <a:solidFill>
                  <a:srgbClr val="000000"/>
                </a:solidFill>
                <a:latin typeface="NanumSquare" pitchFamily="34" charset="0"/>
                <a:cs typeface="NanumSquare" pitchFamily="34" charset="0"/>
              </a:rPr>
              <a:t> 개발을 처음 해봐서 구현하기가 어려웠고 개발 외에도 </a:t>
            </a:r>
            <a:r>
              <a:rPr lang="ko-KR" altLang="en-US" sz="2000" kern="0" spc="-100" err="1">
                <a:solidFill>
                  <a:srgbClr val="000000"/>
                </a:solidFill>
                <a:latin typeface="NanumSquare" pitchFamily="34" charset="0"/>
                <a:cs typeface="NanumSquare" pitchFamily="34" charset="0"/>
              </a:rPr>
              <a:t>유스케이스</a:t>
            </a:r>
            <a:r>
              <a:rPr lang="ko-KR" altLang="en-US" sz="2000" kern="0" spc="-100">
                <a:solidFill>
                  <a:srgbClr val="000000"/>
                </a:solidFill>
                <a:latin typeface="NanumSquare" pitchFamily="34" charset="0"/>
                <a:cs typeface="NanumSquare" pitchFamily="34" charset="0"/>
              </a:rPr>
              <a:t> 다이어그램이나 시퀀스 다이어그램같이 처음 해보는 것들이 많아서 어려웠다</a:t>
            </a:r>
            <a:r>
              <a:rPr lang="en-US" altLang="ko-KR" sz="2000" kern="0" spc="-100">
                <a:solidFill>
                  <a:srgbClr val="000000"/>
                </a:solidFill>
                <a:latin typeface="NanumSquare" pitchFamily="34" charset="0"/>
                <a:cs typeface="NanumSquare" pitchFamily="34" charset="0"/>
              </a:rPr>
              <a:t>.</a:t>
            </a:r>
            <a:endParaRPr lang="en-US"/>
          </a:p>
        </p:txBody>
      </p:sp>
      <p:sp>
        <p:nvSpPr>
          <p:cNvPr id="50" name="Object 22"/>
          <p:cNvSpPr txBox="1"/>
          <p:nvPr/>
        </p:nvSpPr>
        <p:spPr>
          <a:xfrm>
            <a:off x="3733915" y="8844528"/>
            <a:ext cx="9844862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000" kern="0" spc="-100">
                <a:solidFill>
                  <a:srgbClr val="000000"/>
                </a:solidFill>
                <a:latin typeface="NanumSquare" pitchFamily="34" charset="0"/>
                <a:cs typeface="NanumSquare" pitchFamily="34" charset="0"/>
              </a:rPr>
              <a:t>- </a:t>
            </a:r>
            <a:r>
              <a:rPr lang="ko-KR" altLang="en-US" sz="2000" kern="0" spc="-100">
                <a:solidFill>
                  <a:srgbClr val="000000"/>
                </a:solidFill>
                <a:latin typeface="NanumSquare" pitchFamily="34" charset="0"/>
                <a:cs typeface="NanumSquare" pitchFamily="34" charset="0"/>
              </a:rPr>
              <a:t>강의를 들을 때는 간단해 보였던 작업들을 직접 요구사항 명세서와 </a:t>
            </a:r>
            <a:r>
              <a:rPr lang="ko-KR" altLang="en-US" sz="2000" kern="0" spc="-100" err="1">
                <a:solidFill>
                  <a:srgbClr val="000000"/>
                </a:solidFill>
                <a:latin typeface="NanumSquare" pitchFamily="34" charset="0"/>
                <a:cs typeface="NanumSquare" pitchFamily="34" charset="0"/>
              </a:rPr>
              <a:t>유스케이스</a:t>
            </a:r>
            <a:r>
              <a:rPr lang="en-US" altLang="ko-KR" sz="2000" kern="0" spc="-100">
                <a:solidFill>
                  <a:srgbClr val="000000"/>
                </a:solidFill>
                <a:latin typeface="NanumSquare" pitchFamily="34" charset="0"/>
                <a:cs typeface="NanumSquare" pitchFamily="34" charset="0"/>
              </a:rPr>
              <a:t>, </a:t>
            </a:r>
            <a:r>
              <a:rPr lang="ko-KR" altLang="en-US" sz="2000" kern="0" spc="-100">
                <a:solidFill>
                  <a:srgbClr val="000000"/>
                </a:solidFill>
                <a:latin typeface="NanumSquare" pitchFamily="34" charset="0"/>
                <a:cs typeface="NanumSquare" pitchFamily="34" charset="0"/>
              </a:rPr>
              <a:t>시퀀스 다이어그램을 작성해보니 생각보다 세세하게 작성해야 해서 헷갈리는 부분들이 많았다</a:t>
            </a:r>
            <a:r>
              <a:rPr lang="en-US" altLang="ko-KR" sz="2000" kern="0" spc="-100">
                <a:solidFill>
                  <a:srgbClr val="000000"/>
                </a:solidFill>
                <a:latin typeface="NanumSquare" pitchFamily="34" charset="0"/>
                <a:cs typeface="NanumSquare" pitchFamily="34" charset="0"/>
              </a:rPr>
              <a:t>.</a:t>
            </a:r>
            <a:endParaRPr lang="en-US"/>
          </a:p>
        </p:txBody>
      </p:sp>
      <p:sp>
        <p:nvSpPr>
          <p:cNvPr id="51" name="TextBox 50"/>
          <p:cNvSpPr txBox="1"/>
          <p:nvPr/>
        </p:nvSpPr>
        <p:spPr>
          <a:xfrm>
            <a:off x="2258861" y="8921513"/>
            <a:ext cx="13647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/>
              <a:t>혜원</a:t>
            </a:r>
          </a:p>
        </p:txBody>
      </p:sp>
      <p:sp>
        <p:nvSpPr>
          <p:cNvPr id="52" name="Object 22"/>
          <p:cNvSpPr txBox="1"/>
          <p:nvPr/>
        </p:nvSpPr>
        <p:spPr>
          <a:xfrm>
            <a:off x="3733915" y="5639997"/>
            <a:ext cx="9245106" cy="7694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400" kern="0" spc="-100">
                <a:solidFill>
                  <a:srgbClr val="000000"/>
                </a:solidFill>
                <a:latin typeface="NanumSquare" pitchFamily="34" charset="0"/>
                <a:cs typeface="NanumSquare" pitchFamily="34" charset="0"/>
              </a:rPr>
              <a:t>- </a:t>
            </a:r>
            <a:r>
              <a:rPr lang="ko-KR" altLang="en-US" sz="2000">
                <a:latin typeface="+mn-ea"/>
              </a:rPr>
              <a:t>요구사항 명세서를 작성 할 때 기존 예상했던 것 보다 고려해야 할 점이 많았던 점이 어려웠다</a:t>
            </a:r>
            <a:r>
              <a:rPr lang="en-US" altLang="ko-KR" sz="2000">
                <a:latin typeface="+mn-ea"/>
              </a:rPr>
              <a:t>.</a:t>
            </a:r>
          </a:p>
        </p:txBody>
      </p:sp>
      <p:sp>
        <p:nvSpPr>
          <p:cNvPr id="27" name="Object 20">
            <a:extLst>
              <a:ext uri="{FF2B5EF4-FFF2-40B4-BE49-F238E27FC236}">
                <a16:creationId xmlns:a16="http://schemas.microsoft.com/office/drawing/2014/main" id="{E80BCE3C-AC0D-16C4-DA4E-42D36E328BA8}"/>
              </a:ext>
            </a:extLst>
          </p:cNvPr>
          <p:cNvSpPr txBox="1"/>
          <p:nvPr/>
        </p:nvSpPr>
        <p:spPr>
          <a:xfrm>
            <a:off x="3733914" y="3741623"/>
            <a:ext cx="9668185" cy="132343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/>
            <a:r>
              <a:rPr lang="en-US" altLang="ko-KR" sz="2000" kern="0" spc="-100" dirty="0">
                <a:solidFill>
                  <a:srgbClr val="000000"/>
                </a:solidFill>
                <a:latin typeface="NanumSquare"/>
                <a:cs typeface="NanumSquare" pitchFamily="34" charset="0"/>
              </a:rPr>
              <a:t>- </a:t>
            </a:r>
            <a:r>
              <a:rPr lang="ko-KR" altLang="en-US" sz="2000" dirty="0"/>
              <a:t>도출된 요구사항 명세서를 토대로 설계를 진행하는 과정이 가장 어려웠다</a:t>
            </a:r>
            <a:r>
              <a:rPr lang="en-US" altLang="ko-KR" sz="2000" dirty="0"/>
              <a:t>. </a:t>
            </a:r>
            <a:r>
              <a:rPr lang="ko-KR" altLang="en-US" sz="2000" dirty="0"/>
              <a:t>주어진 요구사항의 기능들을 구현하기 위해 어떤 속성과 메서드가 클래스 다이어그램에 들어가야 할지 정하기 어려웠고 구현하는 과정에서 설계하지 못했던 속성과 메서드를 추가적으로 구현해야 하는 경우가 발생했다</a:t>
            </a:r>
            <a:r>
              <a:rPr lang="en-US" altLang="ko-KR" sz="2000" dirty="0"/>
              <a:t>.</a:t>
            </a:r>
            <a:endParaRPr lang="en-US" dirty="0">
              <a:latin typeface="NanumSquare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모서리가 둥근 직사각형 41"/>
          <p:cNvSpPr/>
          <p:nvPr/>
        </p:nvSpPr>
        <p:spPr>
          <a:xfrm>
            <a:off x="7096835" y="6869484"/>
            <a:ext cx="7315200" cy="140455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43" name="그룹 1002"/>
          <p:cNvGrpSpPr/>
          <p:nvPr/>
        </p:nvGrpSpPr>
        <p:grpSpPr>
          <a:xfrm>
            <a:off x="1935131" y="6869485"/>
            <a:ext cx="6344762" cy="1404555"/>
            <a:chOff x="3845714" y="7358854"/>
            <a:chExt cx="6344762" cy="1404555"/>
          </a:xfrm>
        </p:grpSpPr>
        <p:pic>
          <p:nvPicPr>
            <p:cNvPr id="44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45714" y="7358854"/>
              <a:ext cx="6344762" cy="1404555"/>
            </a:xfrm>
            <a:prstGeom prst="rect">
              <a:avLst/>
            </a:prstGeom>
          </p:spPr>
        </p:pic>
      </p:grpSp>
      <p:sp>
        <p:nvSpPr>
          <p:cNvPr id="46" name="TextBox 45"/>
          <p:cNvSpPr txBox="1"/>
          <p:nvPr/>
        </p:nvSpPr>
        <p:spPr>
          <a:xfrm>
            <a:off x="2258861" y="7310152"/>
            <a:ext cx="13647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>
                <a:solidFill>
                  <a:prstClr val="black"/>
                </a:solidFill>
              </a:rPr>
              <a:t>유진</a:t>
            </a:r>
          </a:p>
        </p:txBody>
      </p:sp>
      <p:sp>
        <p:nvSpPr>
          <p:cNvPr id="47" name="모서리가 둥근 직사각형 46"/>
          <p:cNvSpPr/>
          <p:nvPr/>
        </p:nvSpPr>
        <p:spPr>
          <a:xfrm>
            <a:off x="7096835" y="8480845"/>
            <a:ext cx="7315200" cy="140455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48" name="그룹 1002"/>
          <p:cNvGrpSpPr/>
          <p:nvPr/>
        </p:nvGrpSpPr>
        <p:grpSpPr>
          <a:xfrm>
            <a:off x="1935131" y="8480846"/>
            <a:ext cx="6344762" cy="1404555"/>
            <a:chOff x="3845714" y="7358854"/>
            <a:chExt cx="6344762" cy="1404555"/>
          </a:xfrm>
        </p:grpSpPr>
        <p:pic>
          <p:nvPicPr>
            <p:cNvPr id="49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45714" y="7358854"/>
              <a:ext cx="6344762" cy="1404555"/>
            </a:xfrm>
            <a:prstGeom prst="rect">
              <a:avLst/>
            </a:prstGeom>
          </p:spPr>
        </p:pic>
      </p:grpSp>
      <p:sp>
        <p:nvSpPr>
          <p:cNvPr id="37" name="모서리가 둥근 직사각형 36"/>
          <p:cNvSpPr/>
          <p:nvPr/>
        </p:nvSpPr>
        <p:spPr>
          <a:xfrm>
            <a:off x="7096835" y="5273050"/>
            <a:ext cx="7315200" cy="140455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38" name="그룹 1002"/>
          <p:cNvGrpSpPr/>
          <p:nvPr/>
        </p:nvGrpSpPr>
        <p:grpSpPr>
          <a:xfrm>
            <a:off x="1935131" y="5273051"/>
            <a:ext cx="6344762" cy="1404555"/>
            <a:chOff x="3845714" y="7358854"/>
            <a:chExt cx="6344762" cy="1404555"/>
          </a:xfrm>
        </p:grpSpPr>
        <p:pic>
          <p:nvPicPr>
            <p:cNvPr id="39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45714" y="7358854"/>
              <a:ext cx="6344762" cy="1404555"/>
            </a:xfrm>
            <a:prstGeom prst="rect">
              <a:avLst/>
            </a:prstGeom>
          </p:spPr>
        </p:pic>
      </p:grpSp>
      <p:sp>
        <p:nvSpPr>
          <p:cNvPr id="36" name="모서리가 둥근 직사각형 35"/>
          <p:cNvSpPr/>
          <p:nvPr/>
        </p:nvSpPr>
        <p:spPr>
          <a:xfrm>
            <a:off x="7096836" y="3676615"/>
            <a:ext cx="7315200" cy="140455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7096836" y="2080180"/>
            <a:ext cx="7315200" cy="140455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1935131" y="2080180"/>
            <a:ext cx="6344763" cy="1404555"/>
            <a:chOff x="3845714" y="5615606"/>
            <a:chExt cx="6344762" cy="140455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45714" y="5615606"/>
              <a:ext cx="6344762" cy="140455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935132" y="3676616"/>
            <a:ext cx="6344762" cy="1404555"/>
            <a:chOff x="3845714" y="7358854"/>
            <a:chExt cx="6344762" cy="140455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45714" y="7358854"/>
              <a:ext cx="6344762" cy="1404555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1452901" y="749526"/>
            <a:ext cx="10192077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800" b="1" kern="0" spc="-700" dirty="0">
                <a:solidFill>
                  <a:srgbClr val="EC573B"/>
                </a:solidFill>
                <a:latin typeface="NanumSquare ExtraBold" pitchFamily="34" charset="0"/>
              </a:rPr>
              <a:t>배웠던  점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947367" y="2260533"/>
            <a:ext cx="10036676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/>
            <a:r>
              <a:rPr lang="en-US" altLang="ko-KR" sz="2000" dirty="0"/>
              <a:t>- </a:t>
            </a:r>
            <a:r>
              <a:rPr lang="ko-KR" altLang="en-US" sz="2000" dirty="0"/>
              <a:t>프로젝트를 진행하면서 팀 프로젝트의 전반적인 프로세스를 경험하고 이해할 수 있었다</a:t>
            </a:r>
            <a:r>
              <a:rPr lang="en-US" altLang="ko-KR" sz="2000" dirty="0"/>
              <a:t>.</a:t>
            </a:r>
          </a:p>
          <a:p>
            <a:pPr algn="just"/>
            <a:r>
              <a:rPr lang="en-US" altLang="ko-KR" sz="2000" dirty="0"/>
              <a:t>- </a:t>
            </a:r>
            <a:r>
              <a:rPr lang="en-US" altLang="ko-KR" sz="2000" dirty="0" err="1"/>
              <a:t>jwt</a:t>
            </a:r>
            <a:r>
              <a:rPr lang="en-US" altLang="ko-KR" sz="2000" dirty="0"/>
              <a:t>, </a:t>
            </a:r>
            <a:r>
              <a:rPr lang="ko-KR" altLang="en-US" sz="2000" dirty="0"/>
              <a:t>외부 </a:t>
            </a:r>
            <a:r>
              <a:rPr lang="en-US" altLang="ko-KR" sz="2000" dirty="0" err="1"/>
              <a:t>api</a:t>
            </a:r>
            <a:r>
              <a:rPr lang="ko-KR" altLang="en-US" sz="2000" dirty="0"/>
              <a:t>사용법과 같은 새로운 </a:t>
            </a:r>
            <a:r>
              <a:rPr lang="en-US" altLang="ko-KR" sz="2000" dirty="0"/>
              <a:t>cs</a:t>
            </a:r>
            <a:r>
              <a:rPr lang="ko-KR" altLang="en-US" sz="2000" dirty="0"/>
              <a:t>지식들을 프로젝트에 적용하면서 기술적인 부분들을 많이 배울 수 있었다</a:t>
            </a:r>
            <a:r>
              <a:rPr lang="en-US" altLang="ko-KR" sz="2000" dirty="0"/>
              <a:t>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317449" y="2506755"/>
            <a:ext cx="13647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>
                <a:solidFill>
                  <a:prstClr val="black"/>
                </a:solidFill>
              </a:rPr>
              <a:t>동천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2258862" y="4117283"/>
            <a:ext cx="13647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>
                <a:solidFill>
                  <a:prstClr val="black"/>
                </a:solidFill>
              </a:rPr>
              <a:t>선웅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2258861" y="5713718"/>
            <a:ext cx="13647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>
                <a:solidFill>
                  <a:prstClr val="black"/>
                </a:solidFill>
              </a:rPr>
              <a:t>현호</a:t>
            </a:r>
          </a:p>
        </p:txBody>
      </p:sp>
      <p:sp>
        <p:nvSpPr>
          <p:cNvPr id="45" name="Object 22"/>
          <p:cNvSpPr txBox="1"/>
          <p:nvPr/>
        </p:nvSpPr>
        <p:spPr>
          <a:xfrm>
            <a:off x="3947367" y="7217818"/>
            <a:ext cx="9245106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/>
            <a:r>
              <a:rPr lang="en-US" altLang="ko-KR" sz="2000" kern="0" spc="-100" dirty="0">
                <a:solidFill>
                  <a:srgbClr val="000000"/>
                </a:solidFill>
                <a:cs typeface="NanumSquare" pitchFamily="34" charset="0"/>
              </a:rPr>
              <a:t>- </a:t>
            </a:r>
            <a:r>
              <a:rPr lang="ko-KR" altLang="en-US" sz="2000" dirty="0"/>
              <a:t>팀 프로젝트를 처음 해보면서 팀원 간의 소통에 대한 중요성을 배웠고 </a:t>
            </a:r>
            <a:r>
              <a:rPr lang="en-US" altLang="ko-KR" sz="2000" dirty="0" err="1"/>
              <a:t>starUML</a:t>
            </a:r>
            <a:r>
              <a:rPr lang="en-US" altLang="ko-KR" sz="2000" dirty="0"/>
              <a:t>, my </a:t>
            </a:r>
            <a:r>
              <a:rPr lang="en-US" altLang="ko-KR" sz="2000" dirty="0" err="1"/>
              <a:t>sql</a:t>
            </a:r>
            <a:r>
              <a:rPr lang="en-US" altLang="ko-KR" sz="2000" dirty="0"/>
              <a:t> </a:t>
            </a:r>
            <a:r>
              <a:rPr lang="ko-KR" altLang="en-US" sz="2000" dirty="0"/>
              <a:t>등 새로운 것들을 사용해 보며 배울 수 있었다</a:t>
            </a:r>
            <a:r>
              <a:rPr lang="en-US" altLang="ko-KR" sz="2000" dirty="0"/>
              <a:t>.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0" name="Object 22"/>
          <p:cNvSpPr txBox="1"/>
          <p:nvPr/>
        </p:nvSpPr>
        <p:spPr>
          <a:xfrm>
            <a:off x="3947367" y="8675290"/>
            <a:ext cx="10227745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/>
            <a:r>
              <a:rPr lang="en-US" altLang="ko-KR" sz="2000" kern="0" spc="-100" dirty="0">
                <a:solidFill>
                  <a:srgbClr val="000000"/>
                </a:solidFill>
                <a:cs typeface="NanumSquare" pitchFamily="34" charset="0"/>
              </a:rPr>
              <a:t>- </a:t>
            </a:r>
            <a:r>
              <a:rPr lang="ko-KR" altLang="en-US" sz="2000" dirty="0"/>
              <a:t>팀 단위로 프로젝트를 진행하는 것도 처음이었고</a:t>
            </a:r>
            <a:r>
              <a:rPr lang="en-US" altLang="ko-KR" sz="2000" dirty="0"/>
              <a:t>, </a:t>
            </a:r>
            <a:r>
              <a:rPr lang="ko-KR" altLang="en-US" sz="2000" dirty="0"/>
              <a:t>프로젝트를 본격적으로 진행하며 앱을 만들어 본 것도 처음이어서 다양한 언어와 프로그램을 접할 수 있어서 배워가는 점이 많은 프로젝트였던 것 같다</a:t>
            </a:r>
            <a:r>
              <a:rPr lang="en-US" altLang="ko-KR" sz="2000" dirty="0"/>
              <a:t>.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2258861" y="8921513"/>
            <a:ext cx="13647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>
                <a:solidFill>
                  <a:prstClr val="black"/>
                </a:solidFill>
              </a:rPr>
              <a:t>혜원</a:t>
            </a:r>
          </a:p>
        </p:txBody>
      </p:sp>
      <p:sp>
        <p:nvSpPr>
          <p:cNvPr id="52" name="Object 22"/>
          <p:cNvSpPr txBox="1"/>
          <p:nvPr/>
        </p:nvSpPr>
        <p:spPr>
          <a:xfrm>
            <a:off x="3875965" y="5565024"/>
            <a:ext cx="9245106" cy="7694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/>
            <a:r>
              <a:rPr lang="en-US" altLang="ko-KR" sz="2400" kern="0" spc="-100" dirty="0">
                <a:solidFill>
                  <a:srgbClr val="000000"/>
                </a:solidFill>
                <a:cs typeface="NanumSquare" pitchFamily="34" charset="0"/>
              </a:rPr>
              <a:t>- </a:t>
            </a:r>
            <a:r>
              <a:rPr lang="ko-KR" altLang="en-US" sz="2000" dirty="0"/>
              <a:t>협업을 위한 다양한 도구들을 사용해 봄으로써 현업에서 어떤 방식으로 일하는지 간접적으로 나마 배울 수 있었다</a:t>
            </a:r>
            <a:r>
              <a:rPr lang="en-US" altLang="ko-KR" sz="2000" dirty="0"/>
              <a:t>.</a:t>
            </a:r>
            <a:endParaRPr lang="en-US" altLang="ko-KR" sz="2000" dirty="0">
              <a:solidFill>
                <a:prstClr val="black"/>
              </a:solidFill>
              <a:latin typeface="?? ??"/>
            </a:endParaRPr>
          </a:p>
        </p:txBody>
      </p:sp>
      <p:sp>
        <p:nvSpPr>
          <p:cNvPr id="30" name="Object 20">
            <a:extLst>
              <a:ext uri="{FF2B5EF4-FFF2-40B4-BE49-F238E27FC236}">
                <a16:creationId xmlns:a16="http://schemas.microsoft.com/office/drawing/2014/main" id="{46D69EB1-C198-3D78-F37F-92E3CA7B75EB}"/>
              </a:ext>
            </a:extLst>
          </p:cNvPr>
          <p:cNvSpPr txBox="1"/>
          <p:nvPr/>
        </p:nvSpPr>
        <p:spPr>
          <a:xfrm>
            <a:off x="3947367" y="3758086"/>
            <a:ext cx="10036676" cy="132343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/>
            <a:r>
              <a:rPr lang="en-US" altLang="ko-KR" sz="1600" dirty="0"/>
              <a:t>- </a:t>
            </a:r>
            <a:r>
              <a:rPr lang="ko-KR" altLang="en-US" sz="1600" dirty="0"/>
              <a:t>팀원과 소통하고 의견을 조율하는 과정을 겪으면서 스스로 부족했던 점을 알게 되었고 프로젝트의 전반적인 프로세스를 경험하면서 많은 성장을 할 수 있었다</a:t>
            </a:r>
            <a:r>
              <a:rPr lang="en-US" altLang="ko-KR" sz="1600" dirty="0"/>
              <a:t>.</a:t>
            </a:r>
          </a:p>
          <a:p>
            <a:pPr algn="just"/>
            <a:r>
              <a:rPr lang="en-US" altLang="ko-KR" sz="1600" dirty="0"/>
              <a:t>- </a:t>
            </a:r>
            <a:r>
              <a:rPr lang="ko-KR" altLang="en-US" sz="1600" dirty="0"/>
              <a:t>구현하는 과정에서 안드로이드와 서버 간의 통신을 하기 위해 </a:t>
            </a:r>
            <a:r>
              <a:rPr lang="en-US" altLang="ko-KR" sz="1600" dirty="0"/>
              <a:t>API </a:t>
            </a:r>
            <a:r>
              <a:rPr lang="ko-KR" altLang="en-US" sz="1600" dirty="0"/>
              <a:t>명세서를 작성하는 방법을 배울 수 있었다</a:t>
            </a:r>
            <a:r>
              <a:rPr lang="en-US" altLang="ko-KR" sz="1600" dirty="0"/>
              <a:t>. </a:t>
            </a:r>
            <a:r>
              <a:rPr lang="ko-KR" altLang="en-US" sz="1600" dirty="0"/>
              <a:t>또한 이론으로는 잘 알고 있다고 생각했던 내용이었지만 직접 통신을 해보니 많은 오류가 </a:t>
            </a:r>
            <a:r>
              <a:rPr lang="ko-KR" altLang="en-US" sz="1600" dirty="0" err="1"/>
              <a:t>발생했었고</a:t>
            </a:r>
            <a:r>
              <a:rPr lang="ko-KR" altLang="en-US" sz="1600" dirty="0"/>
              <a:t> 해당 오류들을 해결하는 과정에서 깊이 있는 학습을 할 수 있었다</a:t>
            </a:r>
            <a:r>
              <a:rPr lang="en-US" altLang="ko-KR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617307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E3FD6E8-74B4-84C5-119C-1EC3552FC0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752" y="760169"/>
            <a:ext cx="6893636" cy="1460517"/>
          </a:xfrm>
          <a:prstGeom prst="rect">
            <a:avLst/>
          </a:prstGeom>
        </p:spPr>
      </p:pic>
      <p:sp>
        <p:nvSpPr>
          <p:cNvPr id="7" name="Object 19">
            <a:extLst>
              <a:ext uri="{FF2B5EF4-FFF2-40B4-BE49-F238E27FC236}">
                <a16:creationId xmlns:a16="http://schemas.microsoft.com/office/drawing/2014/main" id="{70FFA5EA-877C-8E9A-54D3-FEE1B4219B43}"/>
              </a:ext>
            </a:extLst>
          </p:cNvPr>
          <p:cNvSpPr txBox="1"/>
          <p:nvPr/>
        </p:nvSpPr>
        <p:spPr>
          <a:xfrm>
            <a:off x="1452901" y="749526"/>
            <a:ext cx="10192077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800" b="1" kern="0" spc="-700" dirty="0" err="1">
                <a:solidFill>
                  <a:srgbClr val="EC573B"/>
                </a:solidFill>
                <a:latin typeface="NanumSquare ExtraBold" pitchFamily="34" charset="0"/>
              </a:rPr>
              <a:t>조원별</a:t>
            </a:r>
            <a:r>
              <a:rPr lang="ko-KR" altLang="en-US" sz="4800" b="1" kern="0" spc="-700" dirty="0">
                <a:solidFill>
                  <a:srgbClr val="EC573B"/>
                </a:solidFill>
                <a:latin typeface="NanumSquare ExtraBold" pitchFamily="34" charset="0"/>
              </a:rPr>
              <a:t>   기여도</a:t>
            </a:r>
            <a:endParaRPr lang="en-US" dirty="0">
              <a:solidFill>
                <a:prstClr val="black"/>
              </a:solidFill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42244" y="3738055"/>
            <a:ext cx="10397385" cy="23960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9000" kern="0" spc="-400" dirty="0">
                <a:solidFill>
                  <a:srgbClr val="EC573B"/>
                </a:solidFill>
                <a:latin typeface="S-Core Dream 6 Bold" pitchFamily="34" charset="0"/>
                <a:cs typeface="S-Core Dream 6 Bold" pitchFamily="34" charset="0"/>
              </a:rPr>
              <a:t>Thank you</a:t>
            </a:r>
            <a:endParaRPr lang="en-US" dirty="0"/>
          </a:p>
        </p:txBody>
      </p:sp>
      <p:sp>
        <p:nvSpPr>
          <p:cNvPr id="3" name="Object 3"/>
          <p:cNvSpPr txBox="1"/>
          <p:nvPr/>
        </p:nvSpPr>
        <p:spPr>
          <a:xfrm>
            <a:off x="7819570" y="5853380"/>
            <a:ext cx="3783673" cy="6617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700" kern="0" spc="-100">
                <a:solidFill>
                  <a:srgbClr val="000000"/>
                </a:solidFill>
                <a:latin typeface="NanumSquare" pitchFamily="34" charset="0"/>
              </a:rPr>
              <a:t>Team MAKER</a:t>
            </a:r>
            <a:endParaRPr lang="en-US"/>
          </a:p>
        </p:txBody>
      </p:sp>
      <p:grpSp>
        <p:nvGrpSpPr>
          <p:cNvPr id="1001" name="그룹 1001"/>
          <p:cNvGrpSpPr/>
          <p:nvPr/>
        </p:nvGrpSpPr>
        <p:grpSpPr>
          <a:xfrm>
            <a:off x="7144621" y="7052421"/>
            <a:ext cx="1137100" cy="1395523"/>
            <a:chOff x="7144621" y="7052421"/>
            <a:chExt cx="1137100" cy="139552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44621" y="7052421"/>
              <a:ext cx="1137100" cy="139552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574307" y="7052421"/>
            <a:ext cx="1137100" cy="1395523"/>
            <a:chOff x="8574307" y="7052421"/>
            <a:chExt cx="1137100" cy="139552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574307" y="7052421"/>
              <a:ext cx="1137100" cy="139552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003993" y="7052421"/>
            <a:ext cx="1137100" cy="1395523"/>
            <a:chOff x="10003993" y="7052421"/>
            <a:chExt cx="1137100" cy="139552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003993" y="7052421"/>
              <a:ext cx="1137100" cy="139552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8E3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64609" y="2472814"/>
            <a:ext cx="7061029" cy="501675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2000" kern="0" spc="-1000" dirty="0">
                <a:solidFill>
                  <a:srgbClr val="FFFFFF"/>
                </a:solidFill>
                <a:latin typeface="THECandybarmiri" pitchFamily="34" charset="0"/>
                <a:cs typeface="THECandybarmiri" pitchFamily="34" charset="0"/>
              </a:rPr>
              <a:t>02</a:t>
            </a:r>
            <a:endParaRPr lang="en-US" dirty="0"/>
          </a:p>
        </p:txBody>
      </p:sp>
      <p:sp>
        <p:nvSpPr>
          <p:cNvPr id="3" name="Object 3"/>
          <p:cNvSpPr txBox="1"/>
          <p:nvPr/>
        </p:nvSpPr>
        <p:spPr>
          <a:xfrm>
            <a:off x="5810977" y="5241240"/>
            <a:ext cx="12572370" cy="113877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6800" b="1" kern="0" spc="-700">
                <a:solidFill>
                  <a:srgbClr val="000000"/>
                </a:solidFill>
                <a:latin typeface="NanumSquare" pitchFamily="34" charset="0"/>
              </a:rPr>
              <a:t>시스템 소개</a:t>
            </a:r>
            <a:endParaRPr lang="en-US"/>
          </a:p>
        </p:txBody>
      </p:sp>
      <p:grpSp>
        <p:nvGrpSpPr>
          <p:cNvPr id="1001" name="그룹 1001"/>
          <p:cNvGrpSpPr/>
          <p:nvPr/>
        </p:nvGrpSpPr>
        <p:grpSpPr>
          <a:xfrm>
            <a:off x="14327011" y="6993084"/>
            <a:ext cx="2182953" cy="1982188"/>
            <a:chOff x="14327011" y="6993084"/>
            <a:chExt cx="2182953" cy="198218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327011" y="6993084"/>
              <a:ext cx="2182953" cy="198218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834814" y="330993"/>
            <a:ext cx="1356857" cy="10464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6200" kern="0" spc="-200" dirty="0">
                <a:solidFill>
                  <a:srgbClr val="000000"/>
                </a:solidFill>
                <a:latin typeface="THECandybarmiri" pitchFamily="34" charset="0"/>
                <a:cs typeface="THECandybarmiri" pitchFamily="34" charset="0"/>
              </a:rPr>
              <a:t>02</a:t>
            </a:r>
            <a:endParaRPr lang="en-US" dirty="0"/>
          </a:p>
        </p:txBody>
      </p:sp>
      <p:sp>
        <p:nvSpPr>
          <p:cNvPr id="3" name="Object 3"/>
          <p:cNvSpPr txBox="1"/>
          <p:nvPr/>
        </p:nvSpPr>
        <p:spPr>
          <a:xfrm>
            <a:off x="12317582" y="496926"/>
            <a:ext cx="4384349" cy="6309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3500" kern="0" spc="-300">
                <a:solidFill>
                  <a:srgbClr val="000000"/>
                </a:solidFill>
                <a:latin typeface="THECandybarmiri" pitchFamily="34" charset="0"/>
              </a:rPr>
              <a:t>시스템 소개</a:t>
            </a:r>
            <a:endParaRPr lang="en-US"/>
          </a:p>
        </p:txBody>
      </p:sp>
      <p:grpSp>
        <p:nvGrpSpPr>
          <p:cNvPr id="1001" name="그룹 1001"/>
          <p:cNvGrpSpPr/>
          <p:nvPr/>
        </p:nvGrpSpPr>
        <p:grpSpPr>
          <a:xfrm flipV="1">
            <a:off x="14502551" y="1116186"/>
            <a:ext cx="2199379" cy="45719"/>
            <a:chOff x="15861594" y="1161905"/>
            <a:chExt cx="840336" cy="54262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303393" y="7286531"/>
            <a:ext cx="2003361" cy="788794"/>
            <a:chOff x="3760000" y="7286531"/>
            <a:chExt cx="2796022" cy="78879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60000" y="7286531"/>
              <a:ext cx="2796022" cy="788794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2288755" y="2190571"/>
            <a:ext cx="12914166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4800"/>
              <a:t>HANGER</a:t>
            </a:r>
          </a:p>
          <a:p>
            <a:r>
              <a:rPr lang="en-US" altLang="ko-KR" sz="2400"/>
              <a:t>: </a:t>
            </a:r>
            <a:r>
              <a:rPr lang="ko-KR" altLang="ko-KR" sz="2400"/>
              <a:t>사계절별 의류를 보관하고 앱을 통해 의류를 관리할 수 있</a:t>
            </a:r>
            <a:r>
              <a:rPr lang="ko-KR" altLang="en-US" sz="2400"/>
              <a:t>는 앱</a:t>
            </a:r>
            <a:endParaRPr lang="en-US" sz="2400"/>
          </a:p>
        </p:txBody>
      </p:sp>
      <p:grpSp>
        <p:nvGrpSpPr>
          <p:cNvPr id="1003" name="그룹 1003"/>
          <p:cNvGrpSpPr/>
          <p:nvPr/>
        </p:nvGrpSpPr>
        <p:grpSpPr>
          <a:xfrm>
            <a:off x="-10582" y="7450285"/>
            <a:ext cx="2167877" cy="467486"/>
            <a:chOff x="-10582" y="7431548"/>
            <a:chExt cx="2580106" cy="50496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0582" y="7431548"/>
              <a:ext cx="2580106" cy="50496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176974" y="7286531"/>
            <a:ext cx="1974811" cy="788794"/>
            <a:chOff x="7785791" y="7286531"/>
            <a:chExt cx="2526565" cy="78879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85791" y="7286531"/>
              <a:ext cx="2526565" cy="78879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218121" y="7286531"/>
            <a:ext cx="1879984" cy="788794"/>
            <a:chOff x="11754438" y="7286531"/>
            <a:chExt cx="2796022" cy="78879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754438" y="7286531"/>
              <a:ext cx="2796022" cy="78879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6405729" y="7431548"/>
            <a:ext cx="1879985" cy="504960"/>
            <a:chOff x="15769524" y="7431548"/>
            <a:chExt cx="2516191" cy="50496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769524" y="7431548"/>
              <a:ext cx="2516191" cy="50496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168815" y="4156444"/>
            <a:ext cx="2003361" cy="2003361"/>
            <a:chOff x="2168815" y="4338156"/>
            <a:chExt cx="2003361" cy="2003361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168815" y="4338156"/>
              <a:ext cx="2003361" cy="200336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2962361" y="5914807"/>
            <a:ext cx="416270" cy="1362293"/>
            <a:chOff x="2962361" y="6096519"/>
            <a:chExt cx="416270" cy="1362293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2962361" y="7042541"/>
              <a:ext cx="416270" cy="416270"/>
              <a:chOff x="2962361" y="7042541"/>
              <a:chExt cx="416270" cy="416270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2962361" y="7042541"/>
                <a:ext cx="416270" cy="416270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3138624" y="6096519"/>
              <a:ext cx="63743" cy="1151597"/>
              <a:chOff x="3138624" y="6096519"/>
              <a:chExt cx="63743" cy="1151597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138624" y="6096519"/>
                <a:ext cx="63743" cy="1151597"/>
              </a:xfrm>
              <a:prstGeom prst="rect">
                <a:avLst/>
              </a:prstGeom>
            </p:spPr>
          </p:pic>
        </p:grpSp>
      </p:grpSp>
      <p:grpSp>
        <p:nvGrpSpPr>
          <p:cNvPr id="1011" name="그룹 1011"/>
          <p:cNvGrpSpPr/>
          <p:nvPr/>
        </p:nvGrpSpPr>
        <p:grpSpPr>
          <a:xfrm>
            <a:off x="6173613" y="4156444"/>
            <a:ext cx="2003361" cy="3120655"/>
            <a:chOff x="6173613" y="4338156"/>
            <a:chExt cx="2003361" cy="3120655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6173613" y="4338156"/>
              <a:ext cx="2003361" cy="2003361"/>
              <a:chOff x="6173613" y="4338156"/>
              <a:chExt cx="2003361" cy="2003361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6173613" y="4338156"/>
                <a:ext cx="2003361" cy="2003361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6967159" y="7042541"/>
              <a:ext cx="416270" cy="416270"/>
              <a:chOff x="6967159" y="7042541"/>
              <a:chExt cx="416270" cy="416270"/>
            </a:xfrm>
          </p:grpSpPr>
          <p:pic>
            <p:nvPicPr>
              <p:cNvPr id="47" name="Object 46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6967159" y="7042541"/>
                <a:ext cx="416270" cy="416270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7143422" y="6096519"/>
              <a:ext cx="63743" cy="1151597"/>
              <a:chOff x="7143422" y="6096519"/>
              <a:chExt cx="63743" cy="1151597"/>
            </a:xfrm>
          </p:grpSpPr>
          <p:pic>
            <p:nvPicPr>
              <p:cNvPr id="50" name="Object 49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7143422" y="6096519"/>
                <a:ext cx="63743" cy="1151597"/>
              </a:xfrm>
              <a:prstGeom prst="rect">
                <a:avLst/>
              </a:prstGeom>
            </p:spPr>
          </p:pic>
        </p:grpSp>
      </p:grpSp>
      <p:grpSp>
        <p:nvGrpSpPr>
          <p:cNvPr id="1015" name="그룹 1015"/>
          <p:cNvGrpSpPr/>
          <p:nvPr/>
        </p:nvGrpSpPr>
        <p:grpSpPr>
          <a:xfrm>
            <a:off x="10151784" y="4156444"/>
            <a:ext cx="2003361" cy="3120655"/>
            <a:chOff x="10151784" y="4338156"/>
            <a:chExt cx="2003361" cy="3120655"/>
          </a:xfrm>
        </p:grpSpPr>
        <p:grpSp>
          <p:nvGrpSpPr>
            <p:cNvPr id="1016" name="그룹 1016"/>
            <p:cNvGrpSpPr/>
            <p:nvPr/>
          </p:nvGrpSpPr>
          <p:grpSpPr>
            <a:xfrm>
              <a:off x="10151784" y="4338156"/>
              <a:ext cx="2003361" cy="2003361"/>
              <a:chOff x="10151784" y="4338156"/>
              <a:chExt cx="2003361" cy="2003361"/>
            </a:xfrm>
          </p:grpSpPr>
          <p:pic>
            <p:nvPicPr>
              <p:cNvPr id="55" name="Object 54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0151784" y="4338156"/>
                <a:ext cx="2003361" cy="2003361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10945330" y="7042541"/>
              <a:ext cx="416270" cy="416270"/>
              <a:chOff x="10945330" y="7042541"/>
              <a:chExt cx="416270" cy="416270"/>
            </a:xfrm>
          </p:grpSpPr>
          <p:pic>
            <p:nvPicPr>
              <p:cNvPr id="58" name="Object 57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0945330" y="7042541"/>
                <a:ext cx="416270" cy="416270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11121593" y="6096519"/>
              <a:ext cx="63743" cy="1151597"/>
              <a:chOff x="11121593" y="6096519"/>
              <a:chExt cx="63743" cy="1151597"/>
            </a:xfrm>
          </p:grpSpPr>
          <p:pic>
            <p:nvPicPr>
              <p:cNvPr id="61" name="Object 60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1121593" y="6096519"/>
                <a:ext cx="63743" cy="1151597"/>
              </a:xfrm>
              <a:prstGeom prst="rect">
                <a:avLst/>
              </a:prstGeom>
            </p:spPr>
          </p:pic>
        </p:grpSp>
      </p:grpSp>
      <p:grpSp>
        <p:nvGrpSpPr>
          <p:cNvPr id="1019" name="그룹 1019"/>
          <p:cNvGrpSpPr/>
          <p:nvPr/>
        </p:nvGrpSpPr>
        <p:grpSpPr>
          <a:xfrm>
            <a:off x="14166871" y="4156444"/>
            <a:ext cx="2003361" cy="3120655"/>
            <a:chOff x="14166871" y="4338156"/>
            <a:chExt cx="2003361" cy="3120655"/>
          </a:xfrm>
        </p:grpSpPr>
        <p:grpSp>
          <p:nvGrpSpPr>
            <p:cNvPr id="1020" name="그룹 1020"/>
            <p:cNvGrpSpPr/>
            <p:nvPr/>
          </p:nvGrpSpPr>
          <p:grpSpPr>
            <a:xfrm>
              <a:off x="14166871" y="4338156"/>
              <a:ext cx="2003361" cy="2003361"/>
              <a:chOff x="14166871" y="4338156"/>
              <a:chExt cx="2003361" cy="2003361"/>
            </a:xfrm>
          </p:grpSpPr>
          <p:pic>
            <p:nvPicPr>
              <p:cNvPr id="66" name="Object 65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4166871" y="4338156"/>
                <a:ext cx="2003361" cy="2003361"/>
              </a:xfrm>
              <a:prstGeom prst="rect">
                <a:avLst/>
              </a:prstGeom>
            </p:spPr>
          </p:pic>
        </p:grpSp>
        <p:grpSp>
          <p:nvGrpSpPr>
            <p:cNvPr id="1021" name="그룹 1021"/>
            <p:cNvGrpSpPr/>
            <p:nvPr/>
          </p:nvGrpSpPr>
          <p:grpSpPr>
            <a:xfrm>
              <a:off x="14960416" y="7042541"/>
              <a:ext cx="416270" cy="416270"/>
              <a:chOff x="14960416" y="7042541"/>
              <a:chExt cx="416270" cy="416270"/>
            </a:xfrm>
          </p:grpSpPr>
          <p:pic>
            <p:nvPicPr>
              <p:cNvPr id="69" name="Object 68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4960416" y="7042541"/>
                <a:ext cx="416270" cy="416270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15136680" y="6096519"/>
              <a:ext cx="63743" cy="1151597"/>
              <a:chOff x="15136680" y="6096519"/>
              <a:chExt cx="63743" cy="1151597"/>
            </a:xfrm>
          </p:grpSpPr>
          <p:pic>
            <p:nvPicPr>
              <p:cNvPr id="72" name="Object 71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5136680" y="6096519"/>
                <a:ext cx="63743" cy="1151597"/>
              </a:xfrm>
              <a:prstGeom prst="rect">
                <a:avLst/>
              </a:prstGeom>
            </p:spPr>
          </p:pic>
        </p:grpSp>
      </p:grpSp>
      <p:pic>
        <p:nvPicPr>
          <p:cNvPr id="9" name="그래픽 8" descr="일부 흐림 단색으로 채워진">
            <a:extLst>
              <a:ext uri="{FF2B5EF4-FFF2-40B4-BE49-F238E27FC236}">
                <a16:creationId xmlns:a16="http://schemas.microsoft.com/office/drawing/2014/main" id="{DA30D7A7-48F2-B2D4-45C0-34D6E5E6E5D8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541165" y="4492124"/>
            <a:ext cx="1332000" cy="1332000"/>
          </a:xfrm>
          <a:prstGeom prst="rect">
            <a:avLst/>
          </a:prstGeom>
        </p:spPr>
      </p:pic>
      <p:pic>
        <p:nvPicPr>
          <p:cNvPr id="13" name="그래픽 12" descr="얼룩진 옷 단색으로 채워진">
            <a:extLst>
              <a:ext uri="{FF2B5EF4-FFF2-40B4-BE49-F238E27FC236}">
                <a16:creationId xmlns:a16="http://schemas.microsoft.com/office/drawing/2014/main" id="{845ABCE1-636C-1598-BE3D-870E9CFB637A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4502551" y="4537827"/>
            <a:ext cx="1332000" cy="1332000"/>
          </a:xfrm>
          <a:prstGeom prst="rect">
            <a:avLst/>
          </a:prstGeom>
        </p:spPr>
      </p:pic>
      <p:pic>
        <p:nvPicPr>
          <p:cNvPr id="16" name="그래픽 15" descr="톱니바퀴 단색으로 채워진">
            <a:extLst>
              <a:ext uri="{FF2B5EF4-FFF2-40B4-BE49-F238E27FC236}">
                <a16:creationId xmlns:a16="http://schemas.microsoft.com/office/drawing/2014/main" id="{1BCAF6BF-5014-34C1-12D1-029084D17CB5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507442" y="4504588"/>
            <a:ext cx="1332000" cy="13320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F6587FD-BFC0-2E3B-CB2B-D4C50F7EB420}"/>
              </a:ext>
            </a:extLst>
          </p:cNvPr>
          <p:cNvSpPr txBox="1"/>
          <p:nvPr/>
        </p:nvSpPr>
        <p:spPr>
          <a:xfrm>
            <a:off x="2021535" y="7403929"/>
            <a:ext cx="247426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/>
              <a:t>의류 관리 기능</a:t>
            </a:r>
            <a:endParaRPr lang="en-US" altLang="ko-KR" b="1">
              <a:solidFill>
                <a:srgbClr val="307451"/>
              </a:solidFill>
            </a:endParaRPr>
          </a:p>
          <a:p>
            <a:pPr algn="ctr"/>
            <a:r>
              <a:rPr lang="en-US" altLang="ko-KR" sz="1200" b="1"/>
              <a:t>(</a:t>
            </a:r>
            <a:r>
              <a:rPr lang="ko-KR" altLang="en-US" sz="1200" b="1"/>
              <a:t>추가</a:t>
            </a:r>
            <a:r>
              <a:rPr lang="en-US" altLang="ko-KR" sz="1200" b="1"/>
              <a:t>/</a:t>
            </a:r>
            <a:r>
              <a:rPr lang="ko-KR" altLang="en-US" sz="1200" b="1"/>
              <a:t>조회</a:t>
            </a:r>
            <a:r>
              <a:rPr lang="en-US" altLang="ko-KR" sz="1200" b="1"/>
              <a:t>/</a:t>
            </a:r>
            <a:r>
              <a:rPr lang="ko-KR" altLang="en-US" sz="1200" b="1"/>
              <a:t>수정</a:t>
            </a:r>
            <a:r>
              <a:rPr lang="en-US" altLang="ko-KR" sz="1200" b="1"/>
              <a:t>/</a:t>
            </a:r>
            <a:r>
              <a:rPr lang="ko-KR" altLang="en-US" sz="1200" b="1"/>
              <a:t>삭제</a:t>
            </a:r>
            <a:r>
              <a:rPr lang="en-US" altLang="ko-KR" sz="1200" b="1"/>
              <a:t>)</a:t>
            </a:r>
            <a:endParaRPr lang="ko-KR" altLang="en-US" sz="1200" b="1">
              <a:solidFill>
                <a:srgbClr val="307451"/>
              </a:solidFill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74F0AB07-A725-8A57-05BD-E20DE826A39B}"/>
              </a:ext>
            </a:extLst>
          </p:cNvPr>
          <p:cNvSpPr txBox="1"/>
          <p:nvPr/>
        </p:nvSpPr>
        <p:spPr>
          <a:xfrm>
            <a:off x="5943600" y="7517368"/>
            <a:ext cx="2474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/>
              <a:t>날씨 조회</a:t>
            </a:r>
            <a:endParaRPr lang="ko-KR" altLang="en-US" sz="1200" b="1">
              <a:solidFill>
                <a:srgbClr val="307451"/>
              </a:solidFill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0CD4644C-C1C7-F05F-E55D-D5DF1D6BBB5A}"/>
              </a:ext>
            </a:extLst>
          </p:cNvPr>
          <p:cNvSpPr txBox="1"/>
          <p:nvPr/>
        </p:nvSpPr>
        <p:spPr>
          <a:xfrm>
            <a:off x="9916331" y="7403929"/>
            <a:ext cx="24742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/>
              <a:t>날씨에 맞는</a:t>
            </a:r>
            <a:endParaRPr lang="en-US" altLang="ko-KR" b="1">
              <a:solidFill>
                <a:srgbClr val="307451"/>
              </a:solidFill>
            </a:endParaRPr>
          </a:p>
          <a:p>
            <a:pPr algn="ctr"/>
            <a:r>
              <a:rPr lang="ko-KR" altLang="en-US" b="1"/>
              <a:t>의류 추천</a:t>
            </a:r>
            <a:endParaRPr lang="ko-KR" altLang="en-US" sz="1200" b="1">
              <a:solidFill>
                <a:srgbClr val="307451"/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78E9DDC1-4925-95F1-89F8-0009482FD417}"/>
              </a:ext>
            </a:extLst>
          </p:cNvPr>
          <p:cNvSpPr txBox="1"/>
          <p:nvPr/>
        </p:nvSpPr>
        <p:spPr>
          <a:xfrm>
            <a:off x="13944600" y="7517368"/>
            <a:ext cx="2474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/>
              <a:t>의류 </a:t>
            </a:r>
            <a:r>
              <a:rPr lang="ko-KR" altLang="en-US" b="1" err="1"/>
              <a:t>세탁법</a:t>
            </a:r>
            <a:r>
              <a:rPr lang="ko-KR" altLang="en-US" b="1"/>
              <a:t> 제공</a:t>
            </a:r>
            <a:endParaRPr lang="en-US" altLang="ko-KR" b="1">
              <a:solidFill>
                <a:srgbClr val="307451"/>
              </a:solidFill>
            </a:endParaRPr>
          </a:p>
        </p:txBody>
      </p:sp>
      <p:pic>
        <p:nvPicPr>
          <p:cNvPr id="22" name="그래픽 21" descr="긴 소매 셔츠 단색으로 채워진">
            <a:extLst>
              <a:ext uri="{FF2B5EF4-FFF2-40B4-BE49-F238E27FC236}">
                <a16:creationId xmlns:a16="http://schemas.microsoft.com/office/drawing/2014/main" id="{E597BFCB-19DD-A1F2-E60E-DAF2389597E7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0487464" y="4504588"/>
            <a:ext cx="1332000" cy="1332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E3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64609" y="2565142"/>
            <a:ext cx="7061029" cy="501675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32000" kern="0" spc="-1000">
                <a:solidFill>
                  <a:srgbClr val="FFFFFF"/>
                </a:solidFill>
                <a:latin typeface="THECandybarmiri"/>
              </a:rPr>
              <a:t>03</a:t>
            </a:r>
            <a:endParaRPr lang="en-US"/>
          </a:p>
        </p:txBody>
      </p:sp>
      <p:sp>
        <p:nvSpPr>
          <p:cNvPr id="3" name="Object 3"/>
          <p:cNvSpPr txBox="1"/>
          <p:nvPr/>
        </p:nvSpPr>
        <p:spPr>
          <a:xfrm>
            <a:off x="5810977" y="5333568"/>
            <a:ext cx="12572370" cy="113877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6800" b="1" kern="0" spc="-700" err="1">
                <a:latin typeface="NanumSquare"/>
              </a:rPr>
              <a:t>요구사항</a:t>
            </a:r>
            <a:r>
              <a:rPr lang="en-US" altLang="ko-KR" sz="6800" b="1" kern="0" spc="-700">
                <a:latin typeface="NanumSquare"/>
              </a:rPr>
              <a:t> </a:t>
            </a:r>
            <a:r>
              <a:rPr lang="en-US" altLang="ko-KR" sz="6800" b="1" kern="0" spc="-700" err="1">
                <a:latin typeface="NanumSquare"/>
              </a:rPr>
              <a:t>분석</a:t>
            </a:r>
            <a:endParaRPr lang="en-US" altLang="ko-KR" sz="6800" kern="0" spc="-700">
              <a:latin typeface="NanumSquare"/>
            </a:endParaRPr>
          </a:p>
        </p:txBody>
      </p:sp>
      <p:pic>
        <p:nvPicPr>
          <p:cNvPr id="4" name="그래픽 4" descr="연구 단색으로 채워진">
            <a:extLst>
              <a:ext uri="{FF2B5EF4-FFF2-40B4-BE49-F238E27FC236}">
                <a16:creationId xmlns:a16="http://schemas.microsoft.com/office/drawing/2014/main" id="{C5352403-9E35-C85F-6521-72FA6F48C1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554200" y="6896100"/>
            <a:ext cx="2520000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1825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8288576" y="-2738732"/>
            <a:ext cx="34924450" cy="1714150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302721" y="1490956"/>
            <a:ext cx="776192" cy="649059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732838" y="1490956"/>
            <a:ext cx="757145" cy="649059"/>
          </a:xfrm>
          <a:prstGeom prst="rect">
            <a:avLst/>
          </a:prstGeom>
        </p:spPr>
      </p:pic>
      <p:sp>
        <p:nvSpPr>
          <p:cNvPr id="10" name="Object 38">
            <a:extLst>
              <a:ext uri="{FF2B5EF4-FFF2-40B4-BE49-F238E27FC236}">
                <a16:creationId xmlns:a16="http://schemas.microsoft.com/office/drawing/2014/main" id="{8280312B-67D9-77A5-2FBF-C954BAD81002}"/>
              </a:ext>
            </a:extLst>
          </p:cNvPr>
          <p:cNvSpPr txBox="1"/>
          <p:nvPr/>
        </p:nvSpPr>
        <p:spPr>
          <a:xfrm>
            <a:off x="16834814" y="330993"/>
            <a:ext cx="1356857" cy="10464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6200" kern="0" spc="-200">
                <a:solidFill>
                  <a:srgbClr val="000000"/>
                </a:solidFill>
                <a:latin typeface="THECandybarmiri" pitchFamily="34" charset="0"/>
                <a:cs typeface="THECandybarmiri" pitchFamily="34" charset="0"/>
              </a:rPr>
              <a:t>03</a:t>
            </a:r>
            <a:endParaRPr lang="en-US"/>
          </a:p>
        </p:txBody>
      </p:sp>
      <p:sp>
        <p:nvSpPr>
          <p:cNvPr id="11" name="Object 39">
            <a:extLst>
              <a:ext uri="{FF2B5EF4-FFF2-40B4-BE49-F238E27FC236}">
                <a16:creationId xmlns:a16="http://schemas.microsoft.com/office/drawing/2014/main" id="{BFC89842-AE6A-2169-97DA-968043DA4A74}"/>
              </a:ext>
            </a:extLst>
          </p:cNvPr>
          <p:cNvSpPr txBox="1"/>
          <p:nvPr/>
        </p:nvSpPr>
        <p:spPr>
          <a:xfrm>
            <a:off x="9698182" y="496926"/>
            <a:ext cx="7003750" cy="6309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3500" kern="0" spc="-300" dirty="0">
                <a:solidFill>
                  <a:srgbClr val="000000"/>
                </a:solidFill>
                <a:latin typeface="THECandybarmiri" pitchFamily="34" charset="0"/>
              </a:rPr>
              <a:t>요구사항 명세서 </a:t>
            </a:r>
            <a:r>
              <a:rPr lang="en-US" altLang="ko-KR" sz="3500" kern="0" spc="-300" dirty="0">
                <a:solidFill>
                  <a:srgbClr val="000000"/>
                </a:solidFill>
                <a:latin typeface="THECandybarmiri" pitchFamily="34" charset="0"/>
              </a:rPr>
              <a:t>– </a:t>
            </a:r>
            <a:r>
              <a:rPr lang="ko-KR" altLang="en-US" sz="3500" kern="0" spc="-300" dirty="0">
                <a:solidFill>
                  <a:srgbClr val="000000"/>
                </a:solidFill>
                <a:latin typeface="THECandybarmiri" pitchFamily="34" charset="0"/>
              </a:rPr>
              <a:t>고객 기능 요구사항</a:t>
            </a:r>
            <a:endParaRPr lang="en-US" dirty="0"/>
          </a:p>
        </p:txBody>
      </p:sp>
      <p:grpSp>
        <p:nvGrpSpPr>
          <p:cNvPr id="12" name="그룹 1010">
            <a:extLst>
              <a:ext uri="{FF2B5EF4-FFF2-40B4-BE49-F238E27FC236}">
                <a16:creationId xmlns:a16="http://schemas.microsoft.com/office/drawing/2014/main" id="{5B27CEA8-5D74-BC3C-85C4-6B2F1045EFD3}"/>
              </a:ext>
            </a:extLst>
          </p:cNvPr>
          <p:cNvGrpSpPr/>
          <p:nvPr/>
        </p:nvGrpSpPr>
        <p:grpSpPr>
          <a:xfrm>
            <a:off x="9946775" y="1127868"/>
            <a:ext cx="6755156" cy="45719"/>
            <a:chOff x="15861594" y="1161905"/>
            <a:chExt cx="840336" cy="54262"/>
          </a:xfrm>
        </p:grpSpPr>
        <p:pic>
          <p:nvPicPr>
            <p:cNvPr id="13" name="Object 40">
              <a:extLst>
                <a:ext uri="{FF2B5EF4-FFF2-40B4-BE49-F238E27FC236}">
                  <a16:creationId xmlns:a16="http://schemas.microsoft.com/office/drawing/2014/main" id="{EBA17791-F9AF-3D2D-9B44-26645172107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859813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D2FE2E4D-E694-7792-DBC7-17AFC2671C8B}"/>
              </a:ext>
            </a:extLst>
          </p:cNvPr>
          <p:cNvGrpSpPr/>
          <p:nvPr/>
        </p:nvGrpSpPr>
        <p:grpSpPr>
          <a:xfrm>
            <a:off x="-8198818" y="-3003307"/>
            <a:ext cx="34159163" cy="17640000"/>
            <a:chOff x="-8708363" y="-4987754"/>
            <a:chExt cx="35992103" cy="20183393"/>
          </a:xfrm>
        </p:grpSpPr>
        <p:pic>
          <p:nvPicPr>
            <p:cNvPr id="2" name="Object 1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708363" y="-4987754"/>
              <a:ext cx="35992103" cy="20183393"/>
            </a:xfrm>
            <a:prstGeom prst="rect">
              <a:avLst/>
            </a:prstGeom>
          </p:spPr>
        </p:pic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20203" y="-54845"/>
              <a:ext cx="672322" cy="63041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20846" y="3249"/>
              <a:ext cx="1869437" cy="639941"/>
            </a:xfrm>
            <a:prstGeom prst="rect">
              <a:avLst/>
            </a:prstGeom>
          </p:spPr>
        </p:pic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497885" y="22326"/>
              <a:ext cx="768494" cy="639941"/>
            </a:xfrm>
            <a:prstGeom prst="rect">
              <a:avLst/>
            </a:prstGeom>
          </p:spPr>
        </p:pic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144821" y="22326"/>
              <a:ext cx="1259875" cy="639941"/>
            </a:xfrm>
            <a:prstGeom prst="rect">
              <a:avLst/>
            </a:prstGeom>
          </p:spPr>
        </p:pic>
      </p:grpSp>
      <p:sp>
        <p:nvSpPr>
          <p:cNvPr id="16" name="Object 39">
            <a:extLst>
              <a:ext uri="{FF2B5EF4-FFF2-40B4-BE49-F238E27FC236}">
                <a16:creationId xmlns:a16="http://schemas.microsoft.com/office/drawing/2014/main" id="{B1621E82-CEC4-E4AB-6C75-535F8FCB22CE}"/>
              </a:ext>
            </a:extLst>
          </p:cNvPr>
          <p:cNvSpPr txBox="1"/>
          <p:nvPr/>
        </p:nvSpPr>
        <p:spPr>
          <a:xfrm>
            <a:off x="9967951" y="496926"/>
            <a:ext cx="6733981" cy="6309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3500" kern="0" spc="-300" dirty="0">
                <a:solidFill>
                  <a:srgbClr val="000000"/>
                </a:solidFill>
                <a:latin typeface="THECandybarmiri" pitchFamily="34" charset="0"/>
              </a:rPr>
              <a:t>요구사항 명세서 </a:t>
            </a:r>
            <a:r>
              <a:rPr lang="en-US" altLang="ko-KR" sz="3500" kern="0" spc="-300" dirty="0">
                <a:solidFill>
                  <a:srgbClr val="000000"/>
                </a:solidFill>
                <a:latin typeface="THECandybarmiri" pitchFamily="34" charset="0"/>
              </a:rPr>
              <a:t>– </a:t>
            </a:r>
            <a:r>
              <a:rPr lang="ko-KR" altLang="en-US" sz="3500" kern="0" spc="-300" dirty="0" err="1">
                <a:solidFill>
                  <a:srgbClr val="000000"/>
                </a:solidFill>
                <a:latin typeface="THECandybarmiri" pitchFamily="34" charset="0"/>
              </a:rPr>
              <a:t>유스케이스</a:t>
            </a:r>
            <a:r>
              <a:rPr lang="ko-KR" altLang="en-US" sz="3500" kern="0" spc="-300" dirty="0">
                <a:solidFill>
                  <a:srgbClr val="000000"/>
                </a:solidFill>
                <a:latin typeface="THECandybarmiri" pitchFamily="34" charset="0"/>
              </a:rPr>
              <a:t> 목록</a:t>
            </a:r>
            <a:endParaRPr lang="en-US" dirty="0"/>
          </a:p>
        </p:txBody>
      </p:sp>
      <p:sp>
        <p:nvSpPr>
          <p:cNvPr id="17" name="Object 38">
            <a:extLst>
              <a:ext uri="{FF2B5EF4-FFF2-40B4-BE49-F238E27FC236}">
                <a16:creationId xmlns:a16="http://schemas.microsoft.com/office/drawing/2014/main" id="{1061BF22-6957-7334-1063-630E2B6D2F6A}"/>
              </a:ext>
            </a:extLst>
          </p:cNvPr>
          <p:cNvSpPr txBox="1"/>
          <p:nvPr/>
        </p:nvSpPr>
        <p:spPr>
          <a:xfrm>
            <a:off x="16834814" y="330993"/>
            <a:ext cx="1356857" cy="10464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6200" kern="0" spc="-200" dirty="0">
                <a:solidFill>
                  <a:srgbClr val="000000"/>
                </a:solidFill>
                <a:latin typeface="THECandybarmiri" pitchFamily="34" charset="0"/>
                <a:cs typeface="THECandybarmiri" pitchFamily="34" charset="0"/>
              </a:rPr>
              <a:t>03</a:t>
            </a:r>
            <a:endParaRPr lang="en-US" dirty="0"/>
          </a:p>
        </p:txBody>
      </p:sp>
      <p:grpSp>
        <p:nvGrpSpPr>
          <p:cNvPr id="18" name="그룹 1010">
            <a:extLst>
              <a:ext uri="{FF2B5EF4-FFF2-40B4-BE49-F238E27FC236}">
                <a16:creationId xmlns:a16="http://schemas.microsoft.com/office/drawing/2014/main" id="{A040B9F6-934A-3A87-461E-ADB8AD5A5C5C}"/>
              </a:ext>
            </a:extLst>
          </p:cNvPr>
          <p:cNvGrpSpPr/>
          <p:nvPr/>
        </p:nvGrpSpPr>
        <p:grpSpPr>
          <a:xfrm>
            <a:off x="10474036" y="1127868"/>
            <a:ext cx="6227895" cy="45719"/>
            <a:chOff x="15861594" y="1161905"/>
            <a:chExt cx="840336" cy="54262"/>
          </a:xfrm>
        </p:grpSpPr>
        <p:pic>
          <p:nvPicPr>
            <p:cNvPr id="19" name="Object 40">
              <a:extLst>
                <a:ext uri="{FF2B5EF4-FFF2-40B4-BE49-F238E27FC236}">
                  <a16:creationId xmlns:a16="http://schemas.microsoft.com/office/drawing/2014/main" id="{09AF4025-E8FD-7F7D-DDFD-B7534DEFC8B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727240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745DBA7B90605D46808CEF0E02EBF902" ma:contentTypeVersion="4" ma:contentTypeDescription="새 문서를 만듭니다." ma:contentTypeScope="" ma:versionID="8bf0f4e8497ced3dc9fd868786ed01f1">
  <xsd:schema xmlns:xsd="http://www.w3.org/2001/XMLSchema" xmlns:xs="http://www.w3.org/2001/XMLSchema" xmlns:p="http://schemas.microsoft.com/office/2006/metadata/properties" xmlns:ns3="1832d362-5eb8-4779-a1ca-879ad77af7d6" targetNamespace="http://schemas.microsoft.com/office/2006/metadata/properties" ma:root="true" ma:fieldsID="480d222acc01f4a6bcd8770388fe7ddb" ns3:_="">
    <xsd:import namespace="1832d362-5eb8-4779-a1ca-879ad77af7d6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832d362-5eb8-4779-a1ca-879ad77af7d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19D62AA9-D439-45CE-905C-0810C2C925DA}">
  <ds:schemaRefs>
    <ds:schemaRef ds:uri="1832d362-5eb8-4779-a1ca-879ad77af7d6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C45E2EA5-82A2-46B5-BFF9-D959B9B7C95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387D606-47C0-4D22-86C1-106CEDD33882}">
  <ds:schemaRefs>
    <ds:schemaRef ds:uri="http://purl.org/dc/dcmitype/"/>
    <ds:schemaRef ds:uri="http://purl.org/dc/elements/1.1/"/>
    <ds:schemaRef ds:uri="http://schemas.microsoft.com/office/2006/metadata/properties"/>
    <ds:schemaRef ds:uri="http://www.w3.org/XML/1998/namespace"/>
    <ds:schemaRef ds:uri="http://schemas.microsoft.com/office/2006/documentManagement/types"/>
    <ds:schemaRef ds:uri="http://schemas.openxmlformats.org/package/2006/metadata/core-properties"/>
    <ds:schemaRef ds:uri="1832d362-5eb8-4779-a1ca-879ad77af7d6"/>
    <ds:schemaRef ds:uri="http://purl.org/dc/terms/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455</TotalTime>
  <Words>905</Words>
  <Application>Microsoft Office PowerPoint</Application>
  <PresentationFormat>사용자 지정</PresentationFormat>
  <Paragraphs>226</Paragraphs>
  <Slides>47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47</vt:i4>
      </vt:variant>
    </vt:vector>
  </HeadingPairs>
  <TitlesOfParts>
    <vt:vector size="57" baseType="lpstr">
      <vt:lpstr>?? ??</vt:lpstr>
      <vt:lpstr>NanumSquare</vt:lpstr>
      <vt:lpstr>NanumSquare ExtraBold</vt:lpstr>
      <vt:lpstr>S-Core Dream 5 Medium</vt:lpstr>
      <vt:lpstr>S-Core Dream 6 Bold</vt:lpstr>
      <vt:lpstr>THECandybarmiri</vt:lpstr>
      <vt:lpstr>맑은 고딕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황선웅</cp:lastModifiedBy>
  <cp:revision>61</cp:revision>
  <dcterms:created xsi:type="dcterms:W3CDTF">2022-06-10T14:11:20Z</dcterms:created>
  <dcterms:modified xsi:type="dcterms:W3CDTF">2022-06-23T09:39:54Z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0x010100745DBA7B90605D46808CEF0E02EBF902</vt:lpwstr>
  </property>
</Properties>
</file>